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279" r:id="rId45"/>
    <p:sldId id="280" r:id="rId46"/>
    <p:sldId id="281" r:id="rId47"/>
    <p:sldId id="282" r:id="rId48"/>
    <p:sldId id="283" r:id="rId49"/>
    <p:sldId id="284" r:id="rId50"/>
    <p:sldId id="285" r:id="rId51"/>
    <p:sldId id="286" r:id="rId52"/>
    <p:sldId id="287" r:id="rId53"/>
    <p:sldId id="288" r:id="rId54"/>
    <p:sldId id="289" r:id="rId55"/>
    <p:sldId id="290" r:id="rId56"/>
    <p:sldId id="291" r:id="rId57"/>
    <p:sldId id="292" r:id="rId58"/>
    <p:sldId id="293" r:id="rId59"/>
    <p:sldId id="294" r:id="rId60"/>
    <p:sldId id="295" r:id="rId61"/>
    <p:sldId id="296" r:id="rId6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Fraunces" charset="1" panose="00000000000000000000"/>
      <p:regular r:id="rId10"/>
    </p:embeddedFont>
    <p:embeddedFont>
      <p:font typeface="Fraunces Bold" charset="1" panose="00000000000000000000"/>
      <p:regular r:id="rId11"/>
    </p:embeddedFont>
    <p:embeddedFont>
      <p:font typeface="Fraunces Italics" charset="1" panose="00000000000000000000"/>
      <p:regular r:id="rId12"/>
    </p:embeddedFont>
    <p:embeddedFont>
      <p:font typeface="Fraunces Bold Italics" charset="1" panose="00000000000000000000"/>
      <p:regular r:id="rId13"/>
    </p:embeddedFont>
    <p:embeddedFont>
      <p:font typeface="Fraunces Thin" charset="1" panose="00000000000000000000"/>
      <p:regular r:id="rId14"/>
    </p:embeddedFont>
    <p:embeddedFont>
      <p:font typeface="Fraunces Thin Italics" charset="1" panose="00000000000000000000"/>
      <p:regular r:id="rId15"/>
    </p:embeddedFont>
    <p:embeddedFont>
      <p:font typeface="Fraunces Light" charset="1" panose="00000000000000000000"/>
      <p:regular r:id="rId16"/>
    </p:embeddedFont>
    <p:embeddedFont>
      <p:font typeface="Fraunces Light Italics" charset="1" panose="00000000000000000000"/>
      <p:regular r:id="rId17"/>
    </p:embeddedFont>
    <p:embeddedFont>
      <p:font typeface="Fraunces Semi-Bold" charset="1" panose="00000000000000000000"/>
      <p:regular r:id="rId18"/>
    </p:embeddedFont>
    <p:embeddedFont>
      <p:font typeface="Fraunces Semi-Bold Italics" charset="1" panose="00000000000000000000"/>
      <p:regular r:id="rId19"/>
    </p:embeddedFont>
    <p:embeddedFont>
      <p:font typeface="Fraunces Heavy" charset="1" panose="00000000000000000000"/>
      <p:regular r:id="rId20"/>
    </p:embeddedFont>
    <p:embeddedFont>
      <p:font typeface="Fraunces Heavy Italics" charset="1" panose="000000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37" Target="slides/slide16.xml" Type="http://schemas.openxmlformats.org/officeDocument/2006/relationships/slide"/><Relationship Id="rId38" Target="slides/slide17.xml" Type="http://schemas.openxmlformats.org/officeDocument/2006/relationships/slide"/><Relationship Id="rId39" Target="slides/slide18.xml" Type="http://schemas.openxmlformats.org/officeDocument/2006/relationships/slide"/><Relationship Id="rId4" Target="theme/theme1.xml" Type="http://schemas.openxmlformats.org/officeDocument/2006/relationships/theme"/><Relationship Id="rId40" Target="slides/slide19.xml" Type="http://schemas.openxmlformats.org/officeDocument/2006/relationships/slide"/><Relationship Id="rId41" Target="slides/slide20.xml" Type="http://schemas.openxmlformats.org/officeDocument/2006/relationships/slide"/><Relationship Id="rId42" Target="slides/slide21.xml" Type="http://schemas.openxmlformats.org/officeDocument/2006/relationships/slide"/><Relationship Id="rId43" Target="slides/slide22.xml" Type="http://schemas.openxmlformats.org/officeDocument/2006/relationships/slide"/><Relationship Id="rId44" Target="slides/slide23.xml" Type="http://schemas.openxmlformats.org/officeDocument/2006/relationships/slide"/><Relationship Id="rId45" Target="slides/slide24.xml" Type="http://schemas.openxmlformats.org/officeDocument/2006/relationships/slide"/><Relationship Id="rId46" Target="slides/slide25.xml" Type="http://schemas.openxmlformats.org/officeDocument/2006/relationships/slide"/><Relationship Id="rId47" Target="slides/slide26.xml" Type="http://schemas.openxmlformats.org/officeDocument/2006/relationships/slide"/><Relationship Id="rId48" Target="slides/slide27.xml" Type="http://schemas.openxmlformats.org/officeDocument/2006/relationships/slide"/><Relationship Id="rId49" Target="slides/slide28.xml" Type="http://schemas.openxmlformats.org/officeDocument/2006/relationships/slide"/><Relationship Id="rId5" Target="tableStyles.xml" Type="http://schemas.openxmlformats.org/officeDocument/2006/relationships/tableStyles"/><Relationship Id="rId50" Target="slides/slide29.xml" Type="http://schemas.openxmlformats.org/officeDocument/2006/relationships/slide"/><Relationship Id="rId51" Target="slides/slide30.xml" Type="http://schemas.openxmlformats.org/officeDocument/2006/relationships/slide"/><Relationship Id="rId52" Target="slides/slide31.xml" Type="http://schemas.openxmlformats.org/officeDocument/2006/relationships/slide"/><Relationship Id="rId53" Target="slides/slide32.xml" Type="http://schemas.openxmlformats.org/officeDocument/2006/relationships/slide"/><Relationship Id="rId54" Target="slides/slide33.xml" Type="http://schemas.openxmlformats.org/officeDocument/2006/relationships/slide"/><Relationship Id="rId55" Target="slides/slide34.xml" Type="http://schemas.openxmlformats.org/officeDocument/2006/relationships/slide"/><Relationship Id="rId56" Target="slides/slide35.xml" Type="http://schemas.openxmlformats.org/officeDocument/2006/relationships/slide"/><Relationship Id="rId57" Target="slides/slide36.xml" Type="http://schemas.openxmlformats.org/officeDocument/2006/relationships/slide"/><Relationship Id="rId58" Target="slides/slide37.xml" Type="http://schemas.openxmlformats.org/officeDocument/2006/relationships/slide"/><Relationship Id="rId59" Target="slides/slide38.xml" Type="http://schemas.openxmlformats.org/officeDocument/2006/relationships/slide"/><Relationship Id="rId6" Target="fonts/font6.fntdata" Type="http://schemas.openxmlformats.org/officeDocument/2006/relationships/font"/><Relationship Id="rId60" Target="slides/slide39.xml" Type="http://schemas.openxmlformats.org/officeDocument/2006/relationships/slide"/><Relationship Id="rId61" Target="slides/slide40.xml" Type="http://schemas.openxmlformats.org/officeDocument/2006/relationships/slide"/><Relationship Id="rId62" Target="slides/slide41.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0.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1.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2.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3.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4.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5.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6.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7.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8.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9.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0.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1.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2.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3.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4.pn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6.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6FFFC"/>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647146" y="-1028700"/>
            <a:ext cx="2820508" cy="4114800"/>
          </a:xfrm>
          <a:custGeom>
            <a:avLst/>
            <a:gdLst/>
            <a:ahLst/>
            <a:cxnLst/>
            <a:rect r="r" b="b" t="t" l="l"/>
            <a:pathLst>
              <a:path h="4114800" w="2820508">
                <a:moveTo>
                  <a:pt x="0" y="0"/>
                </a:moveTo>
                <a:lnTo>
                  <a:pt x="2820508" y="0"/>
                </a:lnTo>
                <a:lnTo>
                  <a:pt x="2820508" y="4114800"/>
                </a:lnTo>
                <a:lnTo>
                  <a:pt x="0" y="4114800"/>
                </a:lnTo>
                <a:lnTo>
                  <a:pt x="0" y="0"/>
                </a:lnTo>
                <a:close/>
              </a:path>
            </a:pathLst>
          </a:custGeom>
          <a:blipFill>
            <a:blip r:embed="rId2">
              <a:alphaModFix amt="7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55962" y="-1028700"/>
            <a:ext cx="2820508" cy="4114800"/>
          </a:xfrm>
          <a:custGeom>
            <a:avLst/>
            <a:gdLst/>
            <a:ahLst/>
            <a:cxnLst/>
            <a:rect r="r" b="b" t="t" l="l"/>
            <a:pathLst>
              <a:path h="4114800" w="2820508">
                <a:moveTo>
                  <a:pt x="0" y="0"/>
                </a:moveTo>
                <a:lnTo>
                  <a:pt x="2820508" y="0"/>
                </a:lnTo>
                <a:lnTo>
                  <a:pt x="282050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5400000">
            <a:off x="647146" y="5531404"/>
            <a:ext cx="2820508" cy="4114800"/>
          </a:xfrm>
          <a:custGeom>
            <a:avLst/>
            <a:gdLst/>
            <a:ahLst/>
            <a:cxnLst/>
            <a:rect r="r" b="b" t="t" l="l"/>
            <a:pathLst>
              <a:path h="4114800" w="2820508">
                <a:moveTo>
                  <a:pt x="2820508" y="0"/>
                </a:moveTo>
                <a:lnTo>
                  <a:pt x="0" y="0"/>
                </a:lnTo>
                <a:lnTo>
                  <a:pt x="0" y="4114800"/>
                </a:lnTo>
                <a:lnTo>
                  <a:pt x="2820508" y="4114800"/>
                </a:lnTo>
                <a:lnTo>
                  <a:pt x="2820508" y="0"/>
                </a:lnTo>
                <a:close/>
              </a:path>
            </a:pathLst>
          </a:custGeom>
          <a:blipFill>
            <a:blip r:embed="rId4">
              <a:alphaModFix amt="24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5400000">
            <a:off x="1913663" y="7844291"/>
            <a:ext cx="2820508" cy="4114800"/>
          </a:xfrm>
          <a:custGeom>
            <a:avLst/>
            <a:gdLst/>
            <a:ahLst/>
            <a:cxnLst/>
            <a:rect r="r" b="b" t="t" l="l"/>
            <a:pathLst>
              <a:path h="4114800" w="2820508">
                <a:moveTo>
                  <a:pt x="2820509" y="0"/>
                </a:moveTo>
                <a:lnTo>
                  <a:pt x="0" y="0"/>
                </a:lnTo>
                <a:lnTo>
                  <a:pt x="0" y="4114800"/>
                </a:lnTo>
                <a:lnTo>
                  <a:pt x="2820509" y="4114800"/>
                </a:lnTo>
                <a:lnTo>
                  <a:pt x="2820509" y="0"/>
                </a:lnTo>
                <a:close/>
              </a:path>
            </a:pathLst>
          </a:custGeom>
          <a:blipFill>
            <a:blip r:embed="rId4">
              <a:alphaModFix amt="24000"/>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755839" y="1695879"/>
            <a:ext cx="15503461" cy="3970170"/>
          </a:xfrm>
          <a:prstGeom prst="rect">
            <a:avLst/>
          </a:prstGeom>
        </p:spPr>
        <p:txBody>
          <a:bodyPr anchor="t" rtlCol="false" tIns="0" lIns="0" bIns="0" rIns="0">
            <a:spAutoFit/>
          </a:bodyPr>
          <a:lstStyle/>
          <a:p>
            <a:pPr algn="ctr">
              <a:lnSpc>
                <a:spcPts val="10596"/>
              </a:lnSpc>
            </a:pPr>
            <a:r>
              <a:rPr lang="en-US" sz="7569">
                <a:solidFill>
                  <a:srgbClr val="000000"/>
                </a:solidFill>
                <a:latin typeface="Fraunces Heavy"/>
              </a:rPr>
              <a:t>Handling Categorical data-one-hot encoding and label encoding</a:t>
            </a:r>
          </a:p>
        </p:txBody>
      </p:sp>
      <p:sp>
        <p:nvSpPr>
          <p:cNvPr name="TextBox 7" id="7"/>
          <p:cNvSpPr txBox="true"/>
          <p:nvPr/>
        </p:nvSpPr>
        <p:spPr>
          <a:xfrm rot="0">
            <a:off x="4953631" y="7756434"/>
            <a:ext cx="4247587" cy="1844368"/>
          </a:xfrm>
          <a:prstGeom prst="rect">
            <a:avLst/>
          </a:prstGeom>
        </p:spPr>
        <p:txBody>
          <a:bodyPr anchor="t" rtlCol="false" tIns="0" lIns="0" bIns="0" rIns="0">
            <a:spAutoFit/>
          </a:bodyPr>
          <a:lstStyle/>
          <a:p>
            <a:pPr algn="ctr">
              <a:lnSpc>
                <a:spcPts val="4916"/>
              </a:lnSpc>
            </a:pPr>
            <a:r>
              <a:rPr lang="en-US" sz="3512">
                <a:solidFill>
                  <a:srgbClr val="144740"/>
                </a:solidFill>
                <a:latin typeface="Fraunces"/>
              </a:rPr>
              <a:t>Presented by:</a:t>
            </a:r>
          </a:p>
          <a:p>
            <a:pPr algn="ctr">
              <a:lnSpc>
                <a:spcPts val="4916"/>
              </a:lnSpc>
            </a:pPr>
            <a:r>
              <a:rPr lang="en-US" sz="3512">
                <a:solidFill>
                  <a:srgbClr val="144740"/>
                </a:solidFill>
                <a:latin typeface="Fraunces"/>
              </a:rPr>
              <a:t>Jeevanthi kashyap</a:t>
            </a:r>
          </a:p>
          <a:p>
            <a:pPr algn="ctr">
              <a:lnSpc>
                <a:spcPts val="4916"/>
              </a:lnSpc>
              <a:spcBef>
                <a:spcPct val="0"/>
              </a:spcBef>
            </a:pPr>
            <a:r>
              <a:rPr lang="en-US" sz="3512">
                <a:solidFill>
                  <a:srgbClr val="144740"/>
                </a:solidFill>
                <a:latin typeface="Fraunces"/>
              </a:rPr>
              <a:t>Palle Padmavathi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6FFFC"/>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647146" y="-1028700"/>
            <a:ext cx="2820508" cy="4114800"/>
          </a:xfrm>
          <a:custGeom>
            <a:avLst/>
            <a:gdLst/>
            <a:ahLst/>
            <a:cxnLst/>
            <a:rect r="r" b="b" t="t" l="l"/>
            <a:pathLst>
              <a:path h="4114800" w="2820508">
                <a:moveTo>
                  <a:pt x="0" y="0"/>
                </a:moveTo>
                <a:lnTo>
                  <a:pt x="2820508" y="0"/>
                </a:lnTo>
                <a:lnTo>
                  <a:pt x="2820508" y="4114800"/>
                </a:lnTo>
                <a:lnTo>
                  <a:pt x="0" y="4114800"/>
                </a:lnTo>
                <a:lnTo>
                  <a:pt x="0" y="0"/>
                </a:lnTo>
                <a:close/>
              </a:path>
            </a:pathLst>
          </a:custGeom>
          <a:blipFill>
            <a:blip r:embed="rId2">
              <a:alphaModFix amt="7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55962" y="-1028700"/>
            <a:ext cx="2820508" cy="4114800"/>
          </a:xfrm>
          <a:custGeom>
            <a:avLst/>
            <a:gdLst/>
            <a:ahLst/>
            <a:cxnLst/>
            <a:rect r="r" b="b" t="t" l="l"/>
            <a:pathLst>
              <a:path h="4114800" w="2820508">
                <a:moveTo>
                  <a:pt x="0" y="0"/>
                </a:moveTo>
                <a:lnTo>
                  <a:pt x="2820508" y="0"/>
                </a:lnTo>
                <a:lnTo>
                  <a:pt x="282050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5400000">
            <a:off x="647146" y="5531404"/>
            <a:ext cx="2820508" cy="4114800"/>
          </a:xfrm>
          <a:custGeom>
            <a:avLst/>
            <a:gdLst/>
            <a:ahLst/>
            <a:cxnLst/>
            <a:rect r="r" b="b" t="t" l="l"/>
            <a:pathLst>
              <a:path h="4114800" w="2820508">
                <a:moveTo>
                  <a:pt x="2820508" y="0"/>
                </a:moveTo>
                <a:lnTo>
                  <a:pt x="0" y="0"/>
                </a:lnTo>
                <a:lnTo>
                  <a:pt x="0" y="4114800"/>
                </a:lnTo>
                <a:lnTo>
                  <a:pt x="2820508" y="4114800"/>
                </a:lnTo>
                <a:lnTo>
                  <a:pt x="2820508" y="0"/>
                </a:lnTo>
                <a:close/>
              </a:path>
            </a:pathLst>
          </a:custGeom>
          <a:blipFill>
            <a:blip r:embed="rId4">
              <a:alphaModFix amt="24000"/>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524713" y="1683922"/>
            <a:ext cx="16734587" cy="7957598"/>
            <a:chOff x="0" y="0"/>
            <a:chExt cx="4407463" cy="2095828"/>
          </a:xfrm>
        </p:grpSpPr>
        <p:sp>
          <p:nvSpPr>
            <p:cNvPr name="Freeform 6" id="6"/>
            <p:cNvSpPr/>
            <p:nvPr/>
          </p:nvSpPr>
          <p:spPr>
            <a:xfrm flipH="false" flipV="false" rot="0">
              <a:off x="0" y="0"/>
              <a:ext cx="4407463" cy="2095828"/>
            </a:xfrm>
            <a:custGeom>
              <a:avLst/>
              <a:gdLst/>
              <a:ahLst/>
              <a:cxnLst/>
              <a:rect r="r" b="b" t="t" l="l"/>
              <a:pathLst>
                <a:path h="2095828" w="4407463">
                  <a:moveTo>
                    <a:pt x="13879" y="0"/>
                  </a:moveTo>
                  <a:lnTo>
                    <a:pt x="4393584" y="0"/>
                  </a:lnTo>
                  <a:cubicBezTo>
                    <a:pt x="4397265" y="0"/>
                    <a:pt x="4400795" y="1462"/>
                    <a:pt x="4403398" y="4065"/>
                  </a:cubicBezTo>
                  <a:cubicBezTo>
                    <a:pt x="4406001" y="6668"/>
                    <a:pt x="4407463" y="10198"/>
                    <a:pt x="4407463" y="13879"/>
                  </a:cubicBezTo>
                  <a:lnTo>
                    <a:pt x="4407463" y="2081949"/>
                  </a:lnTo>
                  <a:cubicBezTo>
                    <a:pt x="4407463" y="2085630"/>
                    <a:pt x="4406001" y="2089160"/>
                    <a:pt x="4403398" y="2091763"/>
                  </a:cubicBezTo>
                  <a:cubicBezTo>
                    <a:pt x="4400795" y="2094366"/>
                    <a:pt x="4397265" y="2095828"/>
                    <a:pt x="4393584" y="2095828"/>
                  </a:cubicBezTo>
                  <a:lnTo>
                    <a:pt x="13879" y="2095828"/>
                  </a:lnTo>
                  <a:cubicBezTo>
                    <a:pt x="10198" y="2095828"/>
                    <a:pt x="6668" y="2094366"/>
                    <a:pt x="4065" y="2091763"/>
                  </a:cubicBezTo>
                  <a:cubicBezTo>
                    <a:pt x="1462" y="2089160"/>
                    <a:pt x="0" y="2085630"/>
                    <a:pt x="0" y="2081949"/>
                  </a:cubicBezTo>
                  <a:lnTo>
                    <a:pt x="0" y="13879"/>
                  </a:lnTo>
                  <a:cubicBezTo>
                    <a:pt x="0" y="10198"/>
                    <a:pt x="1462" y="6668"/>
                    <a:pt x="4065" y="4065"/>
                  </a:cubicBezTo>
                  <a:cubicBezTo>
                    <a:pt x="6668" y="1462"/>
                    <a:pt x="10198" y="0"/>
                    <a:pt x="13879" y="0"/>
                  </a:cubicBezTo>
                  <a:close/>
                </a:path>
              </a:pathLst>
            </a:custGeom>
            <a:solidFill>
              <a:srgbClr val="F5FFFE">
                <a:alpha val="84706"/>
              </a:srgbClr>
            </a:solidFill>
            <a:ln w="19050" cap="rnd">
              <a:solidFill>
                <a:srgbClr val="8BDFD5">
                  <a:alpha val="84706"/>
                </a:srgbClr>
              </a:solidFill>
              <a:prstDash val="solid"/>
              <a:round/>
            </a:ln>
          </p:spPr>
        </p:sp>
        <p:sp>
          <p:nvSpPr>
            <p:cNvPr name="TextBox 7" id="7"/>
            <p:cNvSpPr txBox="true"/>
            <p:nvPr/>
          </p:nvSpPr>
          <p:spPr>
            <a:xfrm>
              <a:off x="0" y="57150"/>
              <a:ext cx="4407463" cy="2038678"/>
            </a:xfrm>
            <a:prstGeom prst="rect">
              <a:avLst/>
            </a:prstGeom>
          </p:spPr>
          <p:txBody>
            <a:bodyPr anchor="ctr" rtlCol="false" tIns="50800" lIns="50800" bIns="50800" rIns="50800"/>
            <a:lstStyle/>
            <a:p>
              <a:pPr algn="ctr">
                <a:lnSpc>
                  <a:spcPts val="2499"/>
                </a:lnSpc>
              </a:pPr>
            </a:p>
          </p:txBody>
        </p:sp>
      </p:grpSp>
      <p:sp>
        <p:nvSpPr>
          <p:cNvPr name="Freeform 8" id="8"/>
          <p:cNvSpPr/>
          <p:nvPr/>
        </p:nvSpPr>
        <p:spPr>
          <a:xfrm flipH="true" flipV="false" rot="-5400000">
            <a:off x="1913663" y="7844291"/>
            <a:ext cx="2820508" cy="4114800"/>
          </a:xfrm>
          <a:custGeom>
            <a:avLst/>
            <a:gdLst/>
            <a:ahLst/>
            <a:cxnLst/>
            <a:rect r="r" b="b" t="t" l="l"/>
            <a:pathLst>
              <a:path h="4114800" w="2820508">
                <a:moveTo>
                  <a:pt x="2820509" y="0"/>
                </a:moveTo>
                <a:lnTo>
                  <a:pt x="0" y="0"/>
                </a:lnTo>
                <a:lnTo>
                  <a:pt x="0" y="4114800"/>
                </a:lnTo>
                <a:lnTo>
                  <a:pt x="2820509" y="4114800"/>
                </a:lnTo>
                <a:lnTo>
                  <a:pt x="2820509" y="0"/>
                </a:lnTo>
                <a:close/>
              </a:path>
            </a:pathLst>
          </a:custGeom>
          <a:blipFill>
            <a:blip r:embed="rId4">
              <a:alphaModFix amt="24000"/>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1172212" y="1288665"/>
            <a:ext cx="6336332" cy="790514"/>
            <a:chOff x="0" y="0"/>
            <a:chExt cx="1668828" cy="208201"/>
          </a:xfrm>
        </p:grpSpPr>
        <p:sp>
          <p:nvSpPr>
            <p:cNvPr name="Freeform 10" id="10"/>
            <p:cNvSpPr/>
            <p:nvPr/>
          </p:nvSpPr>
          <p:spPr>
            <a:xfrm flipH="false" flipV="false" rot="0">
              <a:off x="0" y="0"/>
              <a:ext cx="1668828" cy="208201"/>
            </a:xfrm>
            <a:custGeom>
              <a:avLst/>
              <a:gdLst/>
              <a:ahLst/>
              <a:cxnLst/>
              <a:rect r="r" b="b" t="t" l="l"/>
              <a:pathLst>
                <a:path h="208201" w="1668828">
                  <a:moveTo>
                    <a:pt x="61091" y="0"/>
                  </a:moveTo>
                  <a:lnTo>
                    <a:pt x="1607737" y="0"/>
                  </a:lnTo>
                  <a:cubicBezTo>
                    <a:pt x="1641477" y="0"/>
                    <a:pt x="1668828" y="27352"/>
                    <a:pt x="1668828" y="61091"/>
                  </a:cubicBezTo>
                  <a:lnTo>
                    <a:pt x="1668828" y="147110"/>
                  </a:lnTo>
                  <a:cubicBezTo>
                    <a:pt x="1668828" y="180850"/>
                    <a:pt x="1641477" y="208201"/>
                    <a:pt x="1607737" y="208201"/>
                  </a:cubicBezTo>
                  <a:lnTo>
                    <a:pt x="61091" y="208201"/>
                  </a:lnTo>
                  <a:cubicBezTo>
                    <a:pt x="27352" y="208201"/>
                    <a:pt x="0" y="180850"/>
                    <a:pt x="0" y="147110"/>
                  </a:cubicBezTo>
                  <a:lnTo>
                    <a:pt x="0" y="61091"/>
                  </a:lnTo>
                  <a:cubicBezTo>
                    <a:pt x="0" y="27352"/>
                    <a:pt x="27352" y="0"/>
                    <a:pt x="61091" y="0"/>
                  </a:cubicBezTo>
                  <a:close/>
                </a:path>
              </a:pathLst>
            </a:custGeom>
            <a:solidFill>
              <a:srgbClr val="8BDFD5"/>
            </a:solidFill>
            <a:ln w="19050" cap="rnd">
              <a:solidFill>
                <a:srgbClr val="4C7D77"/>
              </a:solidFill>
              <a:prstDash val="solid"/>
              <a:round/>
            </a:ln>
          </p:spPr>
        </p:sp>
        <p:sp>
          <p:nvSpPr>
            <p:cNvPr name="TextBox 11" id="11"/>
            <p:cNvSpPr txBox="true"/>
            <p:nvPr/>
          </p:nvSpPr>
          <p:spPr>
            <a:xfrm>
              <a:off x="0" y="57150"/>
              <a:ext cx="1668828" cy="151051"/>
            </a:xfrm>
            <a:prstGeom prst="rect">
              <a:avLst/>
            </a:prstGeom>
          </p:spPr>
          <p:txBody>
            <a:bodyPr anchor="ctr" rtlCol="false" tIns="50800" lIns="50800" bIns="50800" rIns="50800"/>
            <a:lstStyle/>
            <a:p>
              <a:pPr algn="ctr">
                <a:lnSpc>
                  <a:spcPts val="2499"/>
                </a:lnSpc>
              </a:pPr>
            </a:p>
          </p:txBody>
        </p:sp>
      </p:grpSp>
      <p:grpSp>
        <p:nvGrpSpPr>
          <p:cNvPr name="Group 12" id="12"/>
          <p:cNvGrpSpPr/>
          <p:nvPr/>
        </p:nvGrpSpPr>
        <p:grpSpPr>
          <a:xfrm rot="0">
            <a:off x="1028700" y="1288665"/>
            <a:ext cx="790514" cy="79051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B7B7"/>
            </a:solidFill>
            <a:ln w="19050" cap="sq">
              <a:solidFill>
                <a:srgbClr val="4C7D77"/>
              </a:solidFill>
              <a:prstDash val="solid"/>
              <a:miter/>
            </a:ln>
          </p:spPr>
        </p:sp>
        <p:sp>
          <p:nvSpPr>
            <p:cNvPr name="TextBox 14" id="14"/>
            <p:cNvSpPr txBox="true"/>
            <p:nvPr/>
          </p:nvSpPr>
          <p:spPr>
            <a:xfrm>
              <a:off x="76200" y="133350"/>
              <a:ext cx="660400" cy="603250"/>
            </a:xfrm>
            <a:prstGeom prst="rect">
              <a:avLst/>
            </a:prstGeom>
          </p:spPr>
          <p:txBody>
            <a:bodyPr anchor="ctr" rtlCol="false" tIns="50800" lIns="50800" bIns="50800" rIns="50800"/>
            <a:lstStyle/>
            <a:p>
              <a:pPr algn="ctr">
                <a:lnSpc>
                  <a:spcPts val="2499"/>
                </a:lnSpc>
              </a:pPr>
            </a:p>
          </p:txBody>
        </p:sp>
      </p:grpSp>
      <p:grpSp>
        <p:nvGrpSpPr>
          <p:cNvPr name="Group 15" id="15"/>
          <p:cNvGrpSpPr/>
          <p:nvPr/>
        </p:nvGrpSpPr>
        <p:grpSpPr>
          <a:xfrm rot="-5400000">
            <a:off x="4150060" y="-175825"/>
            <a:ext cx="972223" cy="6201780"/>
            <a:chOff x="0" y="0"/>
            <a:chExt cx="256059" cy="1633391"/>
          </a:xfrm>
        </p:grpSpPr>
        <p:sp>
          <p:nvSpPr>
            <p:cNvPr name="Freeform 16" id="16"/>
            <p:cNvSpPr/>
            <p:nvPr/>
          </p:nvSpPr>
          <p:spPr>
            <a:xfrm flipH="false" flipV="false" rot="0">
              <a:off x="0" y="0"/>
              <a:ext cx="256059" cy="1624476"/>
            </a:xfrm>
            <a:custGeom>
              <a:avLst/>
              <a:gdLst/>
              <a:ahLst/>
              <a:cxnLst/>
              <a:rect r="r" b="b" t="t" l="l"/>
              <a:pathLst>
                <a:path h="1624476" w="256059">
                  <a:moveTo>
                    <a:pt x="256059" y="31106"/>
                  </a:moveTo>
                  <a:lnTo>
                    <a:pt x="256059" y="1487985"/>
                  </a:lnTo>
                  <a:cubicBezTo>
                    <a:pt x="256059" y="1507775"/>
                    <a:pt x="247618" y="1526626"/>
                    <a:pt x="232855" y="1539807"/>
                  </a:cubicBezTo>
                  <a:lnTo>
                    <a:pt x="151233" y="1612675"/>
                  </a:lnTo>
                  <a:cubicBezTo>
                    <a:pt x="138015" y="1624476"/>
                    <a:pt x="118044" y="1624476"/>
                    <a:pt x="104825" y="1612675"/>
                  </a:cubicBezTo>
                  <a:lnTo>
                    <a:pt x="23204" y="1539807"/>
                  </a:lnTo>
                  <a:cubicBezTo>
                    <a:pt x="8441" y="1526626"/>
                    <a:pt x="0" y="1507775"/>
                    <a:pt x="0" y="1487985"/>
                  </a:cubicBezTo>
                  <a:lnTo>
                    <a:pt x="0" y="31106"/>
                  </a:lnTo>
                  <a:cubicBezTo>
                    <a:pt x="0" y="13927"/>
                    <a:pt x="13927" y="0"/>
                    <a:pt x="31106" y="0"/>
                  </a:cubicBezTo>
                  <a:lnTo>
                    <a:pt x="224953" y="0"/>
                  </a:lnTo>
                  <a:cubicBezTo>
                    <a:pt x="242132" y="0"/>
                    <a:pt x="256059" y="13927"/>
                    <a:pt x="256059" y="31106"/>
                  </a:cubicBezTo>
                  <a:close/>
                </a:path>
              </a:pathLst>
            </a:custGeom>
            <a:solidFill>
              <a:srgbClr val="B7B7B7"/>
            </a:solidFill>
          </p:spPr>
        </p:sp>
        <p:sp>
          <p:nvSpPr>
            <p:cNvPr name="TextBox 17" id="17"/>
            <p:cNvSpPr txBox="true"/>
            <p:nvPr/>
          </p:nvSpPr>
          <p:spPr>
            <a:xfrm>
              <a:off x="0" y="57150"/>
              <a:ext cx="256059" cy="1461941"/>
            </a:xfrm>
            <a:prstGeom prst="rect">
              <a:avLst/>
            </a:prstGeom>
          </p:spPr>
          <p:txBody>
            <a:bodyPr anchor="ctr" rtlCol="false" tIns="50800" lIns="50800" bIns="50800" rIns="50800"/>
            <a:lstStyle/>
            <a:p>
              <a:pPr algn="ctr">
                <a:lnSpc>
                  <a:spcPts val="2499"/>
                </a:lnSpc>
              </a:pPr>
            </a:p>
          </p:txBody>
        </p:sp>
      </p:grpSp>
      <p:grpSp>
        <p:nvGrpSpPr>
          <p:cNvPr name="Group 18" id="18"/>
          <p:cNvGrpSpPr/>
          <p:nvPr/>
        </p:nvGrpSpPr>
        <p:grpSpPr>
          <a:xfrm rot="-5400000">
            <a:off x="12654827" y="-175825"/>
            <a:ext cx="972223" cy="6201780"/>
            <a:chOff x="0" y="0"/>
            <a:chExt cx="256059" cy="1633391"/>
          </a:xfrm>
        </p:grpSpPr>
        <p:sp>
          <p:nvSpPr>
            <p:cNvPr name="Freeform 19" id="19"/>
            <p:cNvSpPr/>
            <p:nvPr/>
          </p:nvSpPr>
          <p:spPr>
            <a:xfrm flipH="false" flipV="false" rot="0">
              <a:off x="0" y="0"/>
              <a:ext cx="256059" cy="1624476"/>
            </a:xfrm>
            <a:custGeom>
              <a:avLst/>
              <a:gdLst/>
              <a:ahLst/>
              <a:cxnLst/>
              <a:rect r="r" b="b" t="t" l="l"/>
              <a:pathLst>
                <a:path h="1624476" w="256059">
                  <a:moveTo>
                    <a:pt x="256059" y="31106"/>
                  </a:moveTo>
                  <a:lnTo>
                    <a:pt x="256059" y="1487985"/>
                  </a:lnTo>
                  <a:cubicBezTo>
                    <a:pt x="256059" y="1507775"/>
                    <a:pt x="247618" y="1526626"/>
                    <a:pt x="232855" y="1539807"/>
                  </a:cubicBezTo>
                  <a:lnTo>
                    <a:pt x="151233" y="1612675"/>
                  </a:lnTo>
                  <a:cubicBezTo>
                    <a:pt x="138015" y="1624476"/>
                    <a:pt x="118044" y="1624476"/>
                    <a:pt x="104825" y="1612675"/>
                  </a:cubicBezTo>
                  <a:lnTo>
                    <a:pt x="23204" y="1539807"/>
                  </a:lnTo>
                  <a:cubicBezTo>
                    <a:pt x="8441" y="1526626"/>
                    <a:pt x="0" y="1507775"/>
                    <a:pt x="0" y="1487985"/>
                  </a:cubicBezTo>
                  <a:lnTo>
                    <a:pt x="0" y="31106"/>
                  </a:lnTo>
                  <a:cubicBezTo>
                    <a:pt x="0" y="13927"/>
                    <a:pt x="13927" y="0"/>
                    <a:pt x="31106" y="0"/>
                  </a:cubicBezTo>
                  <a:lnTo>
                    <a:pt x="224953" y="0"/>
                  </a:lnTo>
                  <a:cubicBezTo>
                    <a:pt x="242132" y="0"/>
                    <a:pt x="256059" y="13927"/>
                    <a:pt x="256059" y="31106"/>
                  </a:cubicBezTo>
                  <a:close/>
                </a:path>
              </a:pathLst>
            </a:custGeom>
            <a:solidFill>
              <a:srgbClr val="B7B7B7"/>
            </a:solidFill>
          </p:spPr>
        </p:sp>
        <p:sp>
          <p:nvSpPr>
            <p:cNvPr name="TextBox 20" id="20"/>
            <p:cNvSpPr txBox="true"/>
            <p:nvPr/>
          </p:nvSpPr>
          <p:spPr>
            <a:xfrm>
              <a:off x="0" y="57150"/>
              <a:ext cx="256059" cy="1461941"/>
            </a:xfrm>
            <a:prstGeom prst="rect">
              <a:avLst/>
            </a:prstGeom>
          </p:spPr>
          <p:txBody>
            <a:bodyPr anchor="ctr" rtlCol="false" tIns="50800" lIns="50800" bIns="50800" rIns="50800"/>
            <a:lstStyle/>
            <a:p>
              <a:pPr algn="ctr">
                <a:lnSpc>
                  <a:spcPts val="2499"/>
                </a:lnSpc>
              </a:pPr>
            </a:p>
          </p:txBody>
        </p:sp>
      </p:grpSp>
      <p:grpSp>
        <p:nvGrpSpPr>
          <p:cNvPr name="Group 21" id="21"/>
          <p:cNvGrpSpPr/>
          <p:nvPr/>
        </p:nvGrpSpPr>
        <p:grpSpPr>
          <a:xfrm rot="0">
            <a:off x="7918218" y="2438954"/>
            <a:ext cx="2451565" cy="6003549"/>
            <a:chOff x="0" y="0"/>
            <a:chExt cx="406400" cy="995218"/>
          </a:xfrm>
        </p:grpSpPr>
        <p:sp>
          <p:nvSpPr>
            <p:cNvPr name="Freeform 22" id="22"/>
            <p:cNvSpPr/>
            <p:nvPr/>
          </p:nvSpPr>
          <p:spPr>
            <a:xfrm flipH="false" flipV="false" rot="0">
              <a:off x="0" y="0"/>
              <a:ext cx="406400" cy="995218"/>
            </a:xfrm>
            <a:custGeom>
              <a:avLst/>
              <a:gdLst/>
              <a:ahLst/>
              <a:cxnLst/>
              <a:rect r="r" b="b" t="t" l="l"/>
              <a:pathLst>
                <a:path h="995218" w="406400">
                  <a:moveTo>
                    <a:pt x="203200" y="0"/>
                  </a:moveTo>
                  <a:lnTo>
                    <a:pt x="0" y="0"/>
                  </a:lnTo>
                  <a:lnTo>
                    <a:pt x="203200" y="995218"/>
                  </a:lnTo>
                  <a:lnTo>
                    <a:pt x="406400" y="995218"/>
                  </a:lnTo>
                  <a:lnTo>
                    <a:pt x="203200" y="0"/>
                  </a:lnTo>
                  <a:close/>
                </a:path>
              </a:pathLst>
            </a:custGeom>
            <a:solidFill>
              <a:srgbClr val="F5FFFE"/>
            </a:solidFill>
          </p:spPr>
        </p:sp>
        <p:sp>
          <p:nvSpPr>
            <p:cNvPr name="TextBox 23" id="23"/>
            <p:cNvSpPr txBox="true"/>
            <p:nvPr/>
          </p:nvSpPr>
          <p:spPr>
            <a:xfrm>
              <a:off x="101600" y="57150"/>
              <a:ext cx="203200" cy="938068"/>
            </a:xfrm>
            <a:prstGeom prst="rect">
              <a:avLst/>
            </a:prstGeom>
          </p:spPr>
          <p:txBody>
            <a:bodyPr anchor="ctr" rtlCol="false" tIns="50800" lIns="50800" bIns="50800" rIns="50800"/>
            <a:lstStyle/>
            <a:p>
              <a:pPr algn="ctr">
                <a:lnSpc>
                  <a:spcPts val="2499"/>
                </a:lnSpc>
              </a:pPr>
            </a:p>
          </p:txBody>
        </p:sp>
      </p:grpSp>
      <p:sp>
        <p:nvSpPr>
          <p:cNvPr name="Freeform 24" id="24"/>
          <p:cNvSpPr/>
          <p:nvPr/>
        </p:nvSpPr>
        <p:spPr>
          <a:xfrm flipH="false" flipV="false" rot="0">
            <a:off x="769162" y="4182407"/>
            <a:ext cx="7784957" cy="4984440"/>
          </a:xfrm>
          <a:custGeom>
            <a:avLst/>
            <a:gdLst/>
            <a:ahLst/>
            <a:cxnLst/>
            <a:rect r="r" b="b" t="t" l="l"/>
            <a:pathLst>
              <a:path h="4984440" w="7784957">
                <a:moveTo>
                  <a:pt x="0" y="0"/>
                </a:moveTo>
                <a:lnTo>
                  <a:pt x="7784956" y="0"/>
                </a:lnTo>
                <a:lnTo>
                  <a:pt x="7784956" y="4984439"/>
                </a:lnTo>
                <a:lnTo>
                  <a:pt x="0" y="4984439"/>
                </a:lnTo>
                <a:lnTo>
                  <a:pt x="0" y="0"/>
                </a:lnTo>
                <a:close/>
              </a:path>
            </a:pathLst>
          </a:custGeom>
          <a:blipFill>
            <a:blip r:embed="rId6"/>
            <a:stretch>
              <a:fillRect l="-10154" t="0" r="-3574" b="0"/>
            </a:stretch>
          </a:blipFill>
        </p:spPr>
      </p:sp>
      <p:sp>
        <p:nvSpPr>
          <p:cNvPr name="Freeform 25" id="25"/>
          <p:cNvSpPr/>
          <p:nvPr/>
        </p:nvSpPr>
        <p:spPr>
          <a:xfrm flipH="false" flipV="false" rot="0">
            <a:off x="9697542" y="4182407"/>
            <a:ext cx="7059477" cy="4984440"/>
          </a:xfrm>
          <a:custGeom>
            <a:avLst/>
            <a:gdLst/>
            <a:ahLst/>
            <a:cxnLst/>
            <a:rect r="r" b="b" t="t" l="l"/>
            <a:pathLst>
              <a:path h="4984440" w="7059477">
                <a:moveTo>
                  <a:pt x="0" y="0"/>
                </a:moveTo>
                <a:lnTo>
                  <a:pt x="7059478" y="0"/>
                </a:lnTo>
                <a:lnTo>
                  <a:pt x="7059478" y="4984439"/>
                </a:lnTo>
                <a:lnTo>
                  <a:pt x="0" y="4984439"/>
                </a:lnTo>
                <a:lnTo>
                  <a:pt x="0" y="0"/>
                </a:lnTo>
                <a:close/>
              </a:path>
            </a:pathLst>
          </a:custGeom>
          <a:blipFill>
            <a:blip r:embed="rId7"/>
            <a:stretch>
              <a:fillRect l="-371" t="0" r="-448" b="0"/>
            </a:stretch>
          </a:blipFill>
        </p:spPr>
      </p:sp>
      <p:sp>
        <p:nvSpPr>
          <p:cNvPr name="TextBox 26" id="26"/>
          <p:cNvSpPr txBox="true"/>
          <p:nvPr/>
        </p:nvSpPr>
        <p:spPr>
          <a:xfrm rot="0">
            <a:off x="2009627" y="1315622"/>
            <a:ext cx="5253090" cy="669925"/>
          </a:xfrm>
          <a:prstGeom prst="rect">
            <a:avLst/>
          </a:prstGeom>
        </p:spPr>
        <p:txBody>
          <a:bodyPr anchor="t" rtlCol="false" tIns="0" lIns="0" bIns="0" rIns="0">
            <a:spAutoFit/>
          </a:bodyPr>
          <a:lstStyle/>
          <a:p>
            <a:pPr>
              <a:lnSpc>
                <a:spcPts val="5599"/>
              </a:lnSpc>
            </a:pPr>
            <a:r>
              <a:rPr lang="en-US" sz="3999">
                <a:solidFill>
                  <a:srgbClr val="000000"/>
                </a:solidFill>
                <a:latin typeface="Fraunces Heavy"/>
              </a:rPr>
              <a:t>Encoding</a:t>
            </a:r>
          </a:p>
        </p:txBody>
      </p:sp>
      <p:sp>
        <p:nvSpPr>
          <p:cNvPr name="TextBox 27" id="27"/>
          <p:cNvSpPr txBox="true"/>
          <p:nvPr/>
        </p:nvSpPr>
        <p:spPr>
          <a:xfrm rot="0">
            <a:off x="1972023" y="2556765"/>
            <a:ext cx="5765039" cy="669925"/>
          </a:xfrm>
          <a:prstGeom prst="rect">
            <a:avLst/>
          </a:prstGeom>
        </p:spPr>
        <p:txBody>
          <a:bodyPr anchor="t" rtlCol="false" tIns="0" lIns="0" bIns="0" rIns="0">
            <a:spAutoFit/>
          </a:bodyPr>
          <a:lstStyle/>
          <a:p>
            <a:pPr>
              <a:lnSpc>
                <a:spcPts val="5599"/>
              </a:lnSpc>
            </a:pPr>
            <a:r>
              <a:rPr lang="en-US" sz="3999">
                <a:solidFill>
                  <a:srgbClr val="000000"/>
                </a:solidFill>
                <a:latin typeface="Fraunces Bold"/>
              </a:rPr>
              <a:t>One-hot Encoding</a:t>
            </a:r>
          </a:p>
        </p:txBody>
      </p:sp>
      <p:sp>
        <p:nvSpPr>
          <p:cNvPr name="TextBox 28" id="28"/>
          <p:cNvSpPr txBox="true"/>
          <p:nvPr/>
        </p:nvSpPr>
        <p:spPr>
          <a:xfrm rot="0">
            <a:off x="10476789" y="2556765"/>
            <a:ext cx="5765039" cy="669925"/>
          </a:xfrm>
          <a:prstGeom prst="rect">
            <a:avLst/>
          </a:prstGeom>
        </p:spPr>
        <p:txBody>
          <a:bodyPr anchor="t" rtlCol="false" tIns="0" lIns="0" bIns="0" rIns="0">
            <a:spAutoFit/>
          </a:bodyPr>
          <a:lstStyle/>
          <a:p>
            <a:pPr>
              <a:lnSpc>
                <a:spcPts val="5599"/>
              </a:lnSpc>
            </a:pPr>
            <a:r>
              <a:rPr lang="en-US" sz="3999">
                <a:solidFill>
                  <a:srgbClr val="000000"/>
                </a:solidFill>
                <a:latin typeface="Fraunces Bold"/>
              </a:rPr>
              <a:t>Label Encoding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6FFFC"/>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647146" y="-1028700"/>
            <a:ext cx="2820508" cy="4114800"/>
          </a:xfrm>
          <a:custGeom>
            <a:avLst/>
            <a:gdLst/>
            <a:ahLst/>
            <a:cxnLst/>
            <a:rect r="r" b="b" t="t" l="l"/>
            <a:pathLst>
              <a:path h="4114800" w="2820508">
                <a:moveTo>
                  <a:pt x="0" y="0"/>
                </a:moveTo>
                <a:lnTo>
                  <a:pt x="2820508" y="0"/>
                </a:lnTo>
                <a:lnTo>
                  <a:pt x="2820508" y="4114800"/>
                </a:lnTo>
                <a:lnTo>
                  <a:pt x="0" y="4114800"/>
                </a:lnTo>
                <a:lnTo>
                  <a:pt x="0" y="0"/>
                </a:lnTo>
                <a:close/>
              </a:path>
            </a:pathLst>
          </a:custGeom>
          <a:blipFill>
            <a:blip r:embed="rId2">
              <a:alphaModFix amt="7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55962" y="-1028700"/>
            <a:ext cx="2820508" cy="4114800"/>
          </a:xfrm>
          <a:custGeom>
            <a:avLst/>
            <a:gdLst/>
            <a:ahLst/>
            <a:cxnLst/>
            <a:rect r="r" b="b" t="t" l="l"/>
            <a:pathLst>
              <a:path h="4114800" w="2820508">
                <a:moveTo>
                  <a:pt x="0" y="0"/>
                </a:moveTo>
                <a:lnTo>
                  <a:pt x="2820508" y="0"/>
                </a:lnTo>
                <a:lnTo>
                  <a:pt x="282050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5400000">
            <a:off x="647146" y="5531404"/>
            <a:ext cx="2820508" cy="4114800"/>
          </a:xfrm>
          <a:custGeom>
            <a:avLst/>
            <a:gdLst/>
            <a:ahLst/>
            <a:cxnLst/>
            <a:rect r="r" b="b" t="t" l="l"/>
            <a:pathLst>
              <a:path h="4114800" w="2820508">
                <a:moveTo>
                  <a:pt x="2820508" y="0"/>
                </a:moveTo>
                <a:lnTo>
                  <a:pt x="0" y="0"/>
                </a:lnTo>
                <a:lnTo>
                  <a:pt x="0" y="4114800"/>
                </a:lnTo>
                <a:lnTo>
                  <a:pt x="2820508" y="4114800"/>
                </a:lnTo>
                <a:lnTo>
                  <a:pt x="2820508" y="0"/>
                </a:lnTo>
                <a:close/>
              </a:path>
            </a:pathLst>
          </a:custGeom>
          <a:blipFill>
            <a:blip r:embed="rId4">
              <a:alphaModFix amt="24000"/>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524713" y="1683922"/>
            <a:ext cx="16734587" cy="7957598"/>
            <a:chOff x="0" y="0"/>
            <a:chExt cx="4407463" cy="2095828"/>
          </a:xfrm>
        </p:grpSpPr>
        <p:sp>
          <p:nvSpPr>
            <p:cNvPr name="Freeform 6" id="6"/>
            <p:cNvSpPr/>
            <p:nvPr/>
          </p:nvSpPr>
          <p:spPr>
            <a:xfrm flipH="false" flipV="false" rot="0">
              <a:off x="0" y="0"/>
              <a:ext cx="4407463" cy="2095828"/>
            </a:xfrm>
            <a:custGeom>
              <a:avLst/>
              <a:gdLst/>
              <a:ahLst/>
              <a:cxnLst/>
              <a:rect r="r" b="b" t="t" l="l"/>
              <a:pathLst>
                <a:path h="2095828" w="4407463">
                  <a:moveTo>
                    <a:pt x="13879" y="0"/>
                  </a:moveTo>
                  <a:lnTo>
                    <a:pt x="4393584" y="0"/>
                  </a:lnTo>
                  <a:cubicBezTo>
                    <a:pt x="4397265" y="0"/>
                    <a:pt x="4400795" y="1462"/>
                    <a:pt x="4403398" y="4065"/>
                  </a:cubicBezTo>
                  <a:cubicBezTo>
                    <a:pt x="4406001" y="6668"/>
                    <a:pt x="4407463" y="10198"/>
                    <a:pt x="4407463" y="13879"/>
                  </a:cubicBezTo>
                  <a:lnTo>
                    <a:pt x="4407463" y="2081949"/>
                  </a:lnTo>
                  <a:cubicBezTo>
                    <a:pt x="4407463" y="2085630"/>
                    <a:pt x="4406001" y="2089160"/>
                    <a:pt x="4403398" y="2091763"/>
                  </a:cubicBezTo>
                  <a:cubicBezTo>
                    <a:pt x="4400795" y="2094366"/>
                    <a:pt x="4397265" y="2095828"/>
                    <a:pt x="4393584" y="2095828"/>
                  </a:cubicBezTo>
                  <a:lnTo>
                    <a:pt x="13879" y="2095828"/>
                  </a:lnTo>
                  <a:cubicBezTo>
                    <a:pt x="10198" y="2095828"/>
                    <a:pt x="6668" y="2094366"/>
                    <a:pt x="4065" y="2091763"/>
                  </a:cubicBezTo>
                  <a:cubicBezTo>
                    <a:pt x="1462" y="2089160"/>
                    <a:pt x="0" y="2085630"/>
                    <a:pt x="0" y="2081949"/>
                  </a:cubicBezTo>
                  <a:lnTo>
                    <a:pt x="0" y="13879"/>
                  </a:lnTo>
                  <a:cubicBezTo>
                    <a:pt x="0" y="10198"/>
                    <a:pt x="1462" y="6668"/>
                    <a:pt x="4065" y="4065"/>
                  </a:cubicBezTo>
                  <a:cubicBezTo>
                    <a:pt x="6668" y="1462"/>
                    <a:pt x="10198" y="0"/>
                    <a:pt x="13879" y="0"/>
                  </a:cubicBezTo>
                  <a:close/>
                </a:path>
              </a:pathLst>
            </a:custGeom>
            <a:solidFill>
              <a:srgbClr val="F5FFFE">
                <a:alpha val="84706"/>
              </a:srgbClr>
            </a:solidFill>
            <a:ln w="19050" cap="rnd">
              <a:solidFill>
                <a:srgbClr val="8BDFD5">
                  <a:alpha val="84706"/>
                </a:srgbClr>
              </a:solidFill>
              <a:prstDash val="solid"/>
              <a:round/>
            </a:ln>
          </p:spPr>
        </p:sp>
        <p:sp>
          <p:nvSpPr>
            <p:cNvPr name="TextBox 7" id="7"/>
            <p:cNvSpPr txBox="true"/>
            <p:nvPr/>
          </p:nvSpPr>
          <p:spPr>
            <a:xfrm>
              <a:off x="0" y="57150"/>
              <a:ext cx="4407463" cy="2038678"/>
            </a:xfrm>
            <a:prstGeom prst="rect">
              <a:avLst/>
            </a:prstGeom>
          </p:spPr>
          <p:txBody>
            <a:bodyPr anchor="ctr" rtlCol="false" tIns="50800" lIns="50800" bIns="50800" rIns="50800"/>
            <a:lstStyle/>
            <a:p>
              <a:pPr algn="ctr">
                <a:lnSpc>
                  <a:spcPts val="2499"/>
                </a:lnSpc>
              </a:pPr>
            </a:p>
          </p:txBody>
        </p:sp>
      </p:grpSp>
      <p:sp>
        <p:nvSpPr>
          <p:cNvPr name="Freeform 8" id="8"/>
          <p:cNvSpPr/>
          <p:nvPr/>
        </p:nvSpPr>
        <p:spPr>
          <a:xfrm flipH="true" flipV="false" rot="-5400000">
            <a:off x="1913663" y="7844291"/>
            <a:ext cx="2820508" cy="4114800"/>
          </a:xfrm>
          <a:custGeom>
            <a:avLst/>
            <a:gdLst/>
            <a:ahLst/>
            <a:cxnLst/>
            <a:rect r="r" b="b" t="t" l="l"/>
            <a:pathLst>
              <a:path h="4114800" w="2820508">
                <a:moveTo>
                  <a:pt x="2820509" y="0"/>
                </a:moveTo>
                <a:lnTo>
                  <a:pt x="0" y="0"/>
                </a:lnTo>
                <a:lnTo>
                  <a:pt x="0" y="4114800"/>
                </a:lnTo>
                <a:lnTo>
                  <a:pt x="2820509" y="4114800"/>
                </a:lnTo>
                <a:lnTo>
                  <a:pt x="2820509" y="0"/>
                </a:lnTo>
                <a:close/>
              </a:path>
            </a:pathLst>
          </a:custGeom>
          <a:blipFill>
            <a:blip r:embed="rId4">
              <a:alphaModFix amt="24000"/>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1172212" y="1288665"/>
            <a:ext cx="6336332" cy="790514"/>
            <a:chOff x="0" y="0"/>
            <a:chExt cx="1668828" cy="208201"/>
          </a:xfrm>
        </p:grpSpPr>
        <p:sp>
          <p:nvSpPr>
            <p:cNvPr name="Freeform 10" id="10"/>
            <p:cNvSpPr/>
            <p:nvPr/>
          </p:nvSpPr>
          <p:spPr>
            <a:xfrm flipH="false" flipV="false" rot="0">
              <a:off x="0" y="0"/>
              <a:ext cx="1668828" cy="208201"/>
            </a:xfrm>
            <a:custGeom>
              <a:avLst/>
              <a:gdLst/>
              <a:ahLst/>
              <a:cxnLst/>
              <a:rect r="r" b="b" t="t" l="l"/>
              <a:pathLst>
                <a:path h="208201" w="1668828">
                  <a:moveTo>
                    <a:pt x="61091" y="0"/>
                  </a:moveTo>
                  <a:lnTo>
                    <a:pt x="1607737" y="0"/>
                  </a:lnTo>
                  <a:cubicBezTo>
                    <a:pt x="1641477" y="0"/>
                    <a:pt x="1668828" y="27352"/>
                    <a:pt x="1668828" y="61091"/>
                  </a:cubicBezTo>
                  <a:lnTo>
                    <a:pt x="1668828" y="147110"/>
                  </a:lnTo>
                  <a:cubicBezTo>
                    <a:pt x="1668828" y="180850"/>
                    <a:pt x="1641477" y="208201"/>
                    <a:pt x="1607737" y="208201"/>
                  </a:cubicBezTo>
                  <a:lnTo>
                    <a:pt x="61091" y="208201"/>
                  </a:lnTo>
                  <a:cubicBezTo>
                    <a:pt x="27352" y="208201"/>
                    <a:pt x="0" y="180850"/>
                    <a:pt x="0" y="147110"/>
                  </a:cubicBezTo>
                  <a:lnTo>
                    <a:pt x="0" y="61091"/>
                  </a:lnTo>
                  <a:cubicBezTo>
                    <a:pt x="0" y="27352"/>
                    <a:pt x="27352" y="0"/>
                    <a:pt x="61091" y="0"/>
                  </a:cubicBezTo>
                  <a:close/>
                </a:path>
              </a:pathLst>
            </a:custGeom>
            <a:solidFill>
              <a:srgbClr val="8BDFD5"/>
            </a:solidFill>
            <a:ln w="19050" cap="rnd">
              <a:solidFill>
                <a:srgbClr val="4C7D77"/>
              </a:solidFill>
              <a:prstDash val="solid"/>
              <a:round/>
            </a:ln>
          </p:spPr>
        </p:sp>
        <p:sp>
          <p:nvSpPr>
            <p:cNvPr name="TextBox 11" id="11"/>
            <p:cNvSpPr txBox="true"/>
            <p:nvPr/>
          </p:nvSpPr>
          <p:spPr>
            <a:xfrm>
              <a:off x="0" y="57150"/>
              <a:ext cx="1668828" cy="151051"/>
            </a:xfrm>
            <a:prstGeom prst="rect">
              <a:avLst/>
            </a:prstGeom>
          </p:spPr>
          <p:txBody>
            <a:bodyPr anchor="ctr" rtlCol="false" tIns="50800" lIns="50800" bIns="50800" rIns="50800"/>
            <a:lstStyle/>
            <a:p>
              <a:pPr algn="ctr">
                <a:lnSpc>
                  <a:spcPts val="2499"/>
                </a:lnSpc>
              </a:pPr>
            </a:p>
          </p:txBody>
        </p:sp>
      </p:grpSp>
      <p:grpSp>
        <p:nvGrpSpPr>
          <p:cNvPr name="Group 12" id="12"/>
          <p:cNvGrpSpPr/>
          <p:nvPr/>
        </p:nvGrpSpPr>
        <p:grpSpPr>
          <a:xfrm rot="0">
            <a:off x="1028700" y="1288665"/>
            <a:ext cx="790514" cy="79051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B7B7"/>
            </a:solidFill>
            <a:ln w="19050" cap="sq">
              <a:solidFill>
                <a:srgbClr val="4C7D77"/>
              </a:solidFill>
              <a:prstDash val="solid"/>
              <a:miter/>
            </a:ln>
          </p:spPr>
        </p:sp>
        <p:sp>
          <p:nvSpPr>
            <p:cNvPr name="TextBox 14" id="14"/>
            <p:cNvSpPr txBox="true"/>
            <p:nvPr/>
          </p:nvSpPr>
          <p:spPr>
            <a:xfrm>
              <a:off x="76200" y="133350"/>
              <a:ext cx="660400" cy="603250"/>
            </a:xfrm>
            <a:prstGeom prst="rect">
              <a:avLst/>
            </a:prstGeom>
          </p:spPr>
          <p:txBody>
            <a:bodyPr anchor="ctr" rtlCol="false" tIns="50800" lIns="50800" bIns="50800" rIns="50800"/>
            <a:lstStyle/>
            <a:p>
              <a:pPr algn="ctr">
                <a:lnSpc>
                  <a:spcPts val="2499"/>
                </a:lnSpc>
              </a:pPr>
            </a:p>
          </p:txBody>
        </p:sp>
      </p:grpSp>
      <p:grpSp>
        <p:nvGrpSpPr>
          <p:cNvPr name="Group 15" id="15"/>
          <p:cNvGrpSpPr/>
          <p:nvPr/>
        </p:nvGrpSpPr>
        <p:grpSpPr>
          <a:xfrm rot="0">
            <a:off x="7918218" y="2438954"/>
            <a:ext cx="2451565" cy="6003549"/>
            <a:chOff x="0" y="0"/>
            <a:chExt cx="406400" cy="995218"/>
          </a:xfrm>
        </p:grpSpPr>
        <p:sp>
          <p:nvSpPr>
            <p:cNvPr name="Freeform 16" id="16"/>
            <p:cNvSpPr/>
            <p:nvPr/>
          </p:nvSpPr>
          <p:spPr>
            <a:xfrm flipH="false" flipV="false" rot="0">
              <a:off x="0" y="0"/>
              <a:ext cx="406400" cy="995218"/>
            </a:xfrm>
            <a:custGeom>
              <a:avLst/>
              <a:gdLst/>
              <a:ahLst/>
              <a:cxnLst/>
              <a:rect r="r" b="b" t="t" l="l"/>
              <a:pathLst>
                <a:path h="995218" w="406400">
                  <a:moveTo>
                    <a:pt x="203200" y="0"/>
                  </a:moveTo>
                  <a:lnTo>
                    <a:pt x="0" y="0"/>
                  </a:lnTo>
                  <a:lnTo>
                    <a:pt x="203200" y="995218"/>
                  </a:lnTo>
                  <a:lnTo>
                    <a:pt x="406400" y="995218"/>
                  </a:lnTo>
                  <a:lnTo>
                    <a:pt x="203200" y="0"/>
                  </a:lnTo>
                  <a:close/>
                </a:path>
              </a:pathLst>
            </a:custGeom>
            <a:solidFill>
              <a:srgbClr val="F5FFFE"/>
            </a:solidFill>
          </p:spPr>
        </p:sp>
        <p:sp>
          <p:nvSpPr>
            <p:cNvPr name="TextBox 17" id="17"/>
            <p:cNvSpPr txBox="true"/>
            <p:nvPr/>
          </p:nvSpPr>
          <p:spPr>
            <a:xfrm>
              <a:off x="101600" y="57150"/>
              <a:ext cx="203200" cy="938068"/>
            </a:xfrm>
            <a:prstGeom prst="rect">
              <a:avLst/>
            </a:prstGeom>
          </p:spPr>
          <p:txBody>
            <a:bodyPr anchor="ctr" rtlCol="false" tIns="50800" lIns="50800" bIns="50800" rIns="50800"/>
            <a:lstStyle/>
            <a:p>
              <a:pPr algn="ctr">
                <a:lnSpc>
                  <a:spcPts val="2499"/>
                </a:lnSpc>
              </a:pPr>
            </a:p>
          </p:txBody>
        </p:sp>
      </p:grpSp>
      <p:sp>
        <p:nvSpPr>
          <p:cNvPr name="Freeform 18" id="18"/>
          <p:cNvSpPr/>
          <p:nvPr/>
        </p:nvSpPr>
        <p:spPr>
          <a:xfrm flipH="false" flipV="false" rot="0">
            <a:off x="1466216" y="2785306"/>
            <a:ext cx="13783448" cy="5706131"/>
          </a:xfrm>
          <a:custGeom>
            <a:avLst/>
            <a:gdLst/>
            <a:ahLst/>
            <a:cxnLst/>
            <a:rect r="r" b="b" t="t" l="l"/>
            <a:pathLst>
              <a:path h="5706131" w="13783448">
                <a:moveTo>
                  <a:pt x="0" y="0"/>
                </a:moveTo>
                <a:lnTo>
                  <a:pt x="13783448" y="0"/>
                </a:lnTo>
                <a:lnTo>
                  <a:pt x="13783448" y="5706130"/>
                </a:lnTo>
                <a:lnTo>
                  <a:pt x="0" y="5706130"/>
                </a:lnTo>
                <a:lnTo>
                  <a:pt x="0" y="0"/>
                </a:lnTo>
                <a:close/>
              </a:path>
            </a:pathLst>
          </a:custGeom>
          <a:blipFill>
            <a:blip r:embed="rId6"/>
            <a:stretch>
              <a:fillRect l="0" t="-64148" r="-38694" b="-24301"/>
            </a:stretch>
          </a:blipFill>
        </p:spPr>
      </p:sp>
      <p:sp>
        <p:nvSpPr>
          <p:cNvPr name="TextBox 19" id="19"/>
          <p:cNvSpPr txBox="true"/>
          <p:nvPr/>
        </p:nvSpPr>
        <p:spPr>
          <a:xfrm rot="0">
            <a:off x="2009627" y="1315622"/>
            <a:ext cx="5253090" cy="669925"/>
          </a:xfrm>
          <a:prstGeom prst="rect">
            <a:avLst/>
          </a:prstGeom>
        </p:spPr>
        <p:txBody>
          <a:bodyPr anchor="t" rtlCol="false" tIns="0" lIns="0" bIns="0" rIns="0">
            <a:spAutoFit/>
          </a:bodyPr>
          <a:lstStyle/>
          <a:p>
            <a:pPr>
              <a:lnSpc>
                <a:spcPts val="5599"/>
              </a:lnSpc>
            </a:pPr>
            <a:r>
              <a:rPr lang="en-US" sz="3999">
                <a:solidFill>
                  <a:srgbClr val="000000"/>
                </a:solidFill>
                <a:latin typeface="Fraunces Heavy"/>
              </a:rPr>
              <a:t>Encoding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6FFFC"/>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55962" y="-1028700"/>
            <a:ext cx="2820508" cy="4114800"/>
          </a:xfrm>
          <a:custGeom>
            <a:avLst/>
            <a:gdLst/>
            <a:ahLst/>
            <a:cxnLst/>
            <a:rect r="r" b="b" t="t" l="l"/>
            <a:pathLst>
              <a:path h="4114800" w="2820508">
                <a:moveTo>
                  <a:pt x="0" y="0"/>
                </a:moveTo>
                <a:lnTo>
                  <a:pt x="2820508" y="0"/>
                </a:lnTo>
                <a:lnTo>
                  <a:pt x="282050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1913663" y="7844291"/>
            <a:ext cx="2820508" cy="4114800"/>
          </a:xfrm>
          <a:custGeom>
            <a:avLst/>
            <a:gdLst/>
            <a:ahLst/>
            <a:cxnLst/>
            <a:rect r="r" b="b" t="t" l="l"/>
            <a:pathLst>
              <a:path h="4114800" w="2820508">
                <a:moveTo>
                  <a:pt x="2820509" y="0"/>
                </a:moveTo>
                <a:lnTo>
                  <a:pt x="0" y="0"/>
                </a:lnTo>
                <a:lnTo>
                  <a:pt x="0" y="4114800"/>
                </a:lnTo>
                <a:lnTo>
                  <a:pt x="2820509" y="4114800"/>
                </a:lnTo>
                <a:lnTo>
                  <a:pt x="2820509"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5400000">
            <a:off x="647146" y="5531404"/>
            <a:ext cx="2820508" cy="4114800"/>
          </a:xfrm>
          <a:custGeom>
            <a:avLst/>
            <a:gdLst/>
            <a:ahLst/>
            <a:cxnLst/>
            <a:rect r="r" b="b" t="t" l="l"/>
            <a:pathLst>
              <a:path h="4114800" w="2820508">
                <a:moveTo>
                  <a:pt x="2820508" y="0"/>
                </a:moveTo>
                <a:lnTo>
                  <a:pt x="0" y="0"/>
                </a:lnTo>
                <a:lnTo>
                  <a:pt x="0" y="4114800"/>
                </a:lnTo>
                <a:lnTo>
                  <a:pt x="2820508" y="4114800"/>
                </a:lnTo>
                <a:lnTo>
                  <a:pt x="2820508"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524713" y="1683922"/>
            <a:ext cx="16734587" cy="7957598"/>
            <a:chOff x="0" y="0"/>
            <a:chExt cx="4407463" cy="2095828"/>
          </a:xfrm>
        </p:grpSpPr>
        <p:sp>
          <p:nvSpPr>
            <p:cNvPr name="Freeform 6" id="6"/>
            <p:cNvSpPr/>
            <p:nvPr/>
          </p:nvSpPr>
          <p:spPr>
            <a:xfrm flipH="false" flipV="false" rot="0">
              <a:off x="0" y="0"/>
              <a:ext cx="4407463" cy="2095828"/>
            </a:xfrm>
            <a:custGeom>
              <a:avLst/>
              <a:gdLst/>
              <a:ahLst/>
              <a:cxnLst/>
              <a:rect r="r" b="b" t="t" l="l"/>
              <a:pathLst>
                <a:path h="2095828" w="4407463">
                  <a:moveTo>
                    <a:pt x="13879" y="0"/>
                  </a:moveTo>
                  <a:lnTo>
                    <a:pt x="4393584" y="0"/>
                  </a:lnTo>
                  <a:cubicBezTo>
                    <a:pt x="4397265" y="0"/>
                    <a:pt x="4400795" y="1462"/>
                    <a:pt x="4403398" y="4065"/>
                  </a:cubicBezTo>
                  <a:cubicBezTo>
                    <a:pt x="4406001" y="6668"/>
                    <a:pt x="4407463" y="10198"/>
                    <a:pt x="4407463" y="13879"/>
                  </a:cubicBezTo>
                  <a:lnTo>
                    <a:pt x="4407463" y="2081949"/>
                  </a:lnTo>
                  <a:cubicBezTo>
                    <a:pt x="4407463" y="2085630"/>
                    <a:pt x="4406001" y="2089160"/>
                    <a:pt x="4403398" y="2091763"/>
                  </a:cubicBezTo>
                  <a:cubicBezTo>
                    <a:pt x="4400795" y="2094366"/>
                    <a:pt x="4397265" y="2095828"/>
                    <a:pt x="4393584" y="2095828"/>
                  </a:cubicBezTo>
                  <a:lnTo>
                    <a:pt x="13879" y="2095828"/>
                  </a:lnTo>
                  <a:cubicBezTo>
                    <a:pt x="10198" y="2095828"/>
                    <a:pt x="6668" y="2094366"/>
                    <a:pt x="4065" y="2091763"/>
                  </a:cubicBezTo>
                  <a:cubicBezTo>
                    <a:pt x="1462" y="2089160"/>
                    <a:pt x="0" y="2085630"/>
                    <a:pt x="0" y="2081949"/>
                  </a:cubicBezTo>
                  <a:lnTo>
                    <a:pt x="0" y="13879"/>
                  </a:lnTo>
                  <a:cubicBezTo>
                    <a:pt x="0" y="10198"/>
                    <a:pt x="1462" y="6668"/>
                    <a:pt x="4065" y="4065"/>
                  </a:cubicBezTo>
                  <a:cubicBezTo>
                    <a:pt x="6668" y="1462"/>
                    <a:pt x="10198" y="0"/>
                    <a:pt x="13879" y="0"/>
                  </a:cubicBezTo>
                  <a:close/>
                </a:path>
              </a:pathLst>
            </a:custGeom>
            <a:solidFill>
              <a:srgbClr val="F5FFFE">
                <a:alpha val="84706"/>
              </a:srgbClr>
            </a:solidFill>
            <a:ln w="19050" cap="rnd">
              <a:solidFill>
                <a:srgbClr val="8BDFD5">
                  <a:alpha val="84706"/>
                </a:srgbClr>
              </a:solidFill>
              <a:prstDash val="solid"/>
              <a:round/>
            </a:ln>
          </p:spPr>
        </p:sp>
        <p:sp>
          <p:nvSpPr>
            <p:cNvPr name="TextBox 7" id="7"/>
            <p:cNvSpPr txBox="true"/>
            <p:nvPr/>
          </p:nvSpPr>
          <p:spPr>
            <a:xfrm>
              <a:off x="0" y="57150"/>
              <a:ext cx="4407463" cy="2038678"/>
            </a:xfrm>
            <a:prstGeom prst="rect">
              <a:avLst/>
            </a:prstGeom>
          </p:spPr>
          <p:txBody>
            <a:bodyPr anchor="ctr" rtlCol="false" tIns="50800" lIns="50800" bIns="50800" rIns="50800"/>
            <a:lstStyle/>
            <a:p>
              <a:pPr algn="just">
                <a:lnSpc>
                  <a:spcPts val="2499"/>
                </a:lnSpc>
              </a:pPr>
            </a:p>
          </p:txBody>
        </p:sp>
      </p:grpSp>
      <p:grpSp>
        <p:nvGrpSpPr>
          <p:cNvPr name="Group 8" id="8"/>
          <p:cNvGrpSpPr/>
          <p:nvPr/>
        </p:nvGrpSpPr>
        <p:grpSpPr>
          <a:xfrm rot="0">
            <a:off x="1172212" y="1288665"/>
            <a:ext cx="9646703" cy="1012335"/>
            <a:chOff x="0" y="0"/>
            <a:chExt cx="2540696" cy="266623"/>
          </a:xfrm>
        </p:grpSpPr>
        <p:sp>
          <p:nvSpPr>
            <p:cNvPr name="Freeform 9" id="9"/>
            <p:cNvSpPr/>
            <p:nvPr/>
          </p:nvSpPr>
          <p:spPr>
            <a:xfrm flipH="false" flipV="false" rot="0">
              <a:off x="0" y="0"/>
              <a:ext cx="2540696" cy="266623"/>
            </a:xfrm>
            <a:custGeom>
              <a:avLst/>
              <a:gdLst/>
              <a:ahLst/>
              <a:cxnLst/>
              <a:rect r="r" b="b" t="t" l="l"/>
              <a:pathLst>
                <a:path h="266623" w="2540696">
                  <a:moveTo>
                    <a:pt x="40127" y="0"/>
                  </a:moveTo>
                  <a:lnTo>
                    <a:pt x="2500568" y="0"/>
                  </a:lnTo>
                  <a:cubicBezTo>
                    <a:pt x="2522730" y="0"/>
                    <a:pt x="2540696" y="17966"/>
                    <a:pt x="2540696" y="40127"/>
                  </a:cubicBezTo>
                  <a:lnTo>
                    <a:pt x="2540696" y="226496"/>
                  </a:lnTo>
                  <a:cubicBezTo>
                    <a:pt x="2540696" y="237138"/>
                    <a:pt x="2536468" y="247345"/>
                    <a:pt x="2528943" y="254870"/>
                  </a:cubicBezTo>
                  <a:cubicBezTo>
                    <a:pt x="2521417" y="262396"/>
                    <a:pt x="2511211" y="266623"/>
                    <a:pt x="2500568" y="266623"/>
                  </a:cubicBezTo>
                  <a:lnTo>
                    <a:pt x="40127" y="266623"/>
                  </a:lnTo>
                  <a:cubicBezTo>
                    <a:pt x="29485" y="266623"/>
                    <a:pt x="19278" y="262396"/>
                    <a:pt x="11753" y="254870"/>
                  </a:cubicBezTo>
                  <a:cubicBezTo>
                    <a:pt x="4228" y="247345"/>
                    <a:pt x="0" y="237138"/>
                    <a:pt x="0" y="226496"/>
                  </a:cubicBezTo>
                  <a:lnTo>
                    <a:pt x="0" y="40127"/>
                  </a:lnTo>
                  <a:cubicBezTo>
                    <a:pt x="0" y="29485"/>
                    <a:pt x="4228" y="19278"/>
                    <a:pt x="11753" y="11753"/>
                  </a:cubicBezTo>
                  <a:cubicBezTo>
                    <a:pt x="19278" y="4228"/>
                    <a:pt x="29485" y="0"/>
                    <a:pt x="40127" y="0"/>
                  </a:cubicBezTo>
                  <a:close/>
                </a:path>
              </a:pathLst>
            </a:custGeom>
            <a:solidFill>
              <a:srgbClr val="8BDFD5"/>
            </a:solidFill>
            <a:ln w="19050" cap="rnd">
              <a:solidFill>
                <a:srgbClr val="4C7D77"/>
              </a:solidFill>
              <a:prstDash val="solid"/>
              <a:round/>
            </a:ln>
          </p:spPr>
        </p:sp>
        <p:sp>
          <p:nvSpPr>
            <p:cNvPr name="TextBox 10" id="10"/>
            <p:cNvSpPr txBox="true"/>
            <p:nvPr/>
          </p:nvSpPr>
          <p:spPr>
            <a:xfrm>
              <a:off x="0" y="57150"/>
              <a:ext cx="2540696" cy="209473"/>
            </a:xfrm>
            <a:prstGeom prst="rect">
              <a:avLst/>
            </a:prstGeom>
          </p:spPr>
          <p:txBody>
            <a:bodyPr anchor="ctr" rtlCol="false" tIns="50800" lIns="50800" bIns="50800" rIns="50800"/>
            <a:lstStyle/>
            <a:p>
              <a:pPr algn="ctr">
                <a:lnSpc>
                  <a:spcPts val="2699"/>
                </a:lnSpc>
              </a:pPr>
              <a:r>
                <a:rPr lang="en-US" sz="2699">
                  <a:solidFill>
                    <a:srgbClr val="000000"/>
                  </a:solidFill>
                  <a:latin typeface="Fraunces Bold"/>
                </a:rPr>
                <a:t>INTRODUCTION TO MISSING VALUES IN CATEGORICAL DATA</a:t>
              </a:r>
            </a:p>
          </p:txBody>
        </p:sp>
      </p:grpSp>
      <p:grpSp>
        <p:nvGrpSpPr>
          <p:cNvPr name="Group 11" id="11"/>
          <p:cNvGrpSpPr/>
          <p:nvPr/>
        </p:nvGrpSpPr>
        <p:grpSpPr>
          <a:xfrm rot="0">
            <a:off x="1028700" y="1128109"/>
            <a:ext cx="1172891" cy="117289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B7B7"/>
            </a:solidFill>
            <a:ln w="19050" cap="sq">
              <a:solidFill>
                <a:srgbClr val="4C7D77"/>
              </a:solidFill>
              <a:prstDash val="solid"/>
              <a:miter/>
            </a:ln>
          </p:spPr>
        </p:sp>
        <p:sp>
          <p:nvSpPr>
            <p:cNvPr name="TextBox 13" id="13"/>
            <p:cNvSpPr txBox="true"/>
            <p:nvPr/>
          </p:nvSpPr>
          <p:spPr>
            <a:xfrm>
              <a:off x="76200" y="133350"/>
              <a:ext cx="660400" cy="603250"/>
            </a:xfrm>
            <a:prstGeom prst="rect">
              <a:avLst/>
            </a:prstGeom>
          </p:spPr>
          <p:txBody>
            <a:bodyPr anchor="ctr" rtlCol="false" tIns="50800" lIns="50800" bIns="50800" rIns="50800"/>
            <a:lstStyle/>
            <a:p>
              <a:pPr algn="ctr">
                <a:lnSpc>
                  <a:spcPts val="2499"/>
                </a:lnSpc>
              </a:pPr>
            </a:p>
          </p:txBody>
        </p:sp>
      </p:grpSp>
      <p:sp>
        <p:nvSpPr>
          <p:cNvPr name="TextBox 14" id="14"/>
          <p:cNvSpPr txBox="true"/>
          <p:nvPr/>
        </p:nvSpPr>
        <p:spPr>
          <a:xfrm rot="0">
            <a:off x="1812040" y="3246350"/>
            <a:ext cx="14159933" cy="4523415"/>
          </a:xfrm>
          <a:prstGeom prst="rect">
            <a:avLst/>
          </a:prstGeom>
        </p:spPr>
        <p:txBody>
          <a:bodyPr anchor="t" rtlCol="false" tIns="0" lIns="0" bIns="0" rIns="0">
            <a:spAutoFit/>
          </a:bodyPr>
          <a:lstStyle/>
          <a:p>
            <a:pPr>
              <a:lnSpc>
                <a:spcPts val="4462"/>
              </a:lnSpc>
              <a:spcBef>
                <a:spcPct val="0"/>
              </a:spcBef>
            </a:pPr>
            <a:r>
              <a:rPr lang="en-US" sz="4462">
                <a:solidFill>
                  <a:srgbClr val="1A282C"/>
                </a:solidFill>
                <a:latin typeface="Fraunces"/>
              </a:rPr>
              <a:t>Real-world datasets are messy and contain missing values. Sometimes missing values are also referred to as NULL or NaN values. It is essential to handle missing values in a dataset before performing EDA.  Missing values can occur for various reasons, such as data entry errors, sensor malfunctions, or intentional omission of information. .</a:t>
            </a:r>
          </a:p>
          <a:p>
            <a:pPr algn="ctr">
              <a:lnSpc>
                <a:spcPts val="4462"/>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6FFFC"/>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55962" y="-1028700"/>
            <a:ext cx="2820508" cy="4114800"/>
          </a:xfrm>
          <a:custGeom>
            <a:avLst/>
            <a:gdLst/>
            <a:ahLst/>
            <a:cxnLst/>
            <a:rect r="r" b="b" t="t" l="l"/>
            <a:pathLst>
              <a:path h="4114800" w="2820508">
                <a:moveTo>
                  <a:pt x="0" y="0"/>
                </a:moveTo>
                <a:lnTo>
                  <a:pt x="2820508" y="0"/>
                </a:lnTo>
                <a:lnTo>
                  <a:pt x="282050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1913663" y="7844291"/>
            <a:ext cx="2820508" cy="4114800"/>
          </a:xfrm>
          <a:custGeom>
            <a:avLst/>
            <a:gdLst/>
            <a:ahLst/>
            <a:cxnLst/>
            <a:rect r="r" b="b" t="t" l="l"/>
            <a:pathLst>
              <a:path h="4114800" w="2820508">
                <a:moveTo>
                  <a:pt x="2820509" y="0"/>
                </a:moveTo>
                <a:lnTo>
                  <a:pt x="0" y="0"/>
                </a:lnTo>
                <a:lnTo>
                  <a:pt x="0" y="4114800"/>
                </a:lnTo>
                <a:lnTo>
                  <a:pt x="2820509" y="4114800"/>
                </a:lnTo>
                <a:lnTo>
                  <a:pt x="2820509"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5400000">
            <a:off x="647146" y="5531404"/>
            <a:ext cx="2820508" cy="4114800"/>
          </a:xfrm>
          <a:custGeom>
            <a:avLst/>
            <a:gdLst/>
            <a:ahLst/>
            <a:cxnLst/>
            <a:rect r="r" b="b" t="t" l="l"/>
            <a:pathLst>
              <a:path h="4114800" w="2820508">
                <a:moveTo>
                  <a:pt x="2820508" y="0"/>
                </a:moveTo>
                <a:lnTo>
                  <a:pt x="0" y="0"/>
                </a:lnTo>
                <a:lnTo>
                  <a:pt x="0" y="4114800"/>
                </a:lnTo>
                <a:lnTo>
                  <a:pt x="2820508" y="4114800"/>
                </a:lnTo>
                <a:lnTo>
                  <a:pt x="2820508"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524713" y="1683922"/>
            <a:ext cx="16734587" cy="7957598"/>
            <a:chOff x="0" y="0"/>
            <a:chExt cx="4407463" cy="2095828"/>
          </a:xfrm>
        </p:grpSpPr>
        <p:sp>
          <p:nvSpPr>
            <p:cNvPr name="Freeform 6" id="6"/>
            <p:cNvSpPr/>
            <p:nvPr/>
          </p:nvSpPr>
          <p:spPr>
            <a:xfrm flipH="false" flipV="false" rot="0">
              <a:off x="0" y="0"/>
              <a:ext cx="4407463" cy="2095828"/>
            </a:xfrm>
            <a:custGeom>
              <a:avLst/>
              <a:gdLst/>
              <a:ahLst/>
              <a:cxnLst/>
              <a:rect r="r" b="b" t="t" l="l"/>
              <a:pathLst>
                <a:path h="2095828" w="4407463">
                  <a:moveTo>
                    <a:pt x="13879" y="0"/>
                  </a:moveTo>
                  <a:lnTo>
                    <a:pt x="4393584" y="0"/>
                  </a:lnTo>
                  <a:cubicBezTo>
                    <a:pt x="4397265" y="0"/>
                    <a:pt x="4400795" y="1462"/>
                    <a:pt x="4403398" y="4065"/>
                  </a:cubicBezTo>
                  <a:cubicBezTo>
                    <a:pt x="4406001" y="6668"/>
                    <a:pt x="4407463" y="10198"/>
                    <a:pt x="4407463" y="13879"/>
                  </a:cubicBezTo>
                  <a:lnTo>
                    <a:pt x="4407463" y="2081949"/>
                  </a:lnTo>
                  <a:cubicBezTo>
                    <a:pt x="4407463" y="2085630"/>
                    <a:pt x="4406001" y="2089160"/>
                    <a:pt x="4403398" y="2091763"/>
                  </a:cubicBezTo>
                  <a:cubicBezTo>
                    <a:pt x="4400795" y="2094366"/>
                    <a:pt x="4397265" y="2095828"/>
                    <a:pt x="4393584" y="2095828"/>
                  </a:cubicBezTo>
                  <a:lnTo>
                    <a:pt x="13879" y="2095828"/>
                  </a:lnTo>
                  <a:cubicBezTo>
                    <a:pt x="10198" y="2095828"/>
                    <a:pt x="6668" y="2094366"/>
                    <a:pt x="4065" y="2091763"/>
                  </a:cubicBezTo>
                  <a:cubicBezTo>
                    <a:pt x="1462" y="2089160"/>
                    <a:pt x="0" y="2085630"/>
                    <a:pt x="0" y="2081949"/>
                  </a:cubicBezTo>
                  <a:lnTo>
                    <a:pt x="0" y="13879"/>
                  </a:lnTo>
                  <a:cubicBezTo>
                    <a:pt x="0" y="10198"/>
                    <a:pt x="1462" y="6668"/>
                    <a:pt x="4065" y="4065"/>
                  </a:cubicBezTo>
                  <a:cubicBezTo>
                    <a:pt x="6668" y="1462"/>
                    <a:pt x="10198" y="0"/>
                    <a:pt x="13879" y="0"/>
                  </a:cubicBezTo>
                  <a:close/>
                </a:path>
              </a:pathLst>
            </a:custGeom>
            <a:solidFill>
              <a:srgbClr val="F5FFFE">
                <a:alpha val="84706"/>
              </a:srgbClr>
            </a:solidFill>
            <a:ln w="19050" cap="rnd">
              <a:solidFill>
                <a:srgbClr val="8BDFD5">
                  <a:alpha val="84706"/>
                </a:srgbClr>
              </a:solidFill>
              <a:prstDash val="solid"/>
              <a:round/>
            </a:ln>
          </p:spPr>
        </p:sp>
        <p:sp>
          <p:nvSpPr>
            <p:cNvPr name="TextBox 7" id="7"/>
            <p:cNvSpPr txBox="true"/>
            <p:nvPr/>
          </p:nvSpPr>
          <p:spPr>
            <a:xfrm>
              <a:off x="0" y="57150"/>
              <a:ext cx="4407463" cy="2038678"/>
            </a:xfrm>
            <a:prstGeom prst="rect">
              <a:avLst/>
            </a:prstGeom>
          </p:spPr>
          <p:txBody>
            <a:bodyPr anchor="ctr" rtlCol="false" tIns="50800" lIns="50800" bIns="50800" rIns="50800"/>
            <a:lstStyle/>
            <a:p>
              <a:pPr algn="just">
                <a:lnSpc>
                  <a:spcPts val="2499"/>
                </a:lnSpc>
              </a:pPr>
            </a:p>
          </p:txBody>
        </p:sp>
      </p:grpSp>
      <p:grpSp>
        <p:nvGrpSpPr>
          <p:cNvPr name="Group 8" id="8"/>
          <p:cNvGrpSpPr/>
          <p:nvPr/>
        </p:nvGrpSpPr>
        <p:grpSpPr>
          <a:xfrm rot="0">
            <a:off x="1819214" y="1288665"/>
            <a:ext cx="8427668" cy="984719"/>
            <a:chOff x="0" y="0"/>
            <a:chExt cx="2219633" cy="259350"/>
          </a:xfrm>
        </p:grpSpPr>
        <p:sp>
          <p:nvSpPr>
            <p:cNvPr name="Freeform 9" id="9"/>
            <p:cNvSpPr/>
            <p:nvPr/>
          </p:nvSpPr>
          <p:spPr>
            <a:xfrm flipH="false" flipV="false" rot="0">
              <a:off x="0" y="0"/>
              <a:ext cx="2219633" cy="259350"/>
            </a:xfrm>
            <a:custGeom>
              <a:avLst/>
              <a:gdLst/>
              <a:ahLst/>
              <a:cxnLst/>
              <a:rect r="r" b="b" t="t" l="l"/>
              <a:pathLst>
                <a:path h="259350" w="2219633">
                  <a:moveTo>
                    <a:pt x="45932" y="0"/>
                  </a:moveTo>
                  <a:lnTo>
                    <a:pt x="2173701" y="0"/>
                  </a:lnTo>
                  <a:cubicBezTo>
                    <a:pt x="2185883" y="0"/>
                    <a:pt x="2197566" y="4839"/>
                    <a:pt x="2206180" y="13453"/>
                  </a:cubicBezTo>
                  <a:cubicBezTo>
                    <a:pt x="2214793" y="22067"/>
                    <a:pt x="2219633" y="33750"/>
                    <a:pt x="2219633" y="45932"/>
                  </a:cubicBezTo>
                  <a:lnTo>
                    <a:pt x="2219633" y="213418"/>
                  </a:lnTo>
                  <a:cubicBezTo>
                    <a:pt x="2219633" y="238786"/>
                    <a:pt x="2199068" y="259350"/>
                    <a:pt x="2173701" y="259350"/>
                  </a:cubicBezTo>
                  <a:lnTo>
                    <a:pt x="45932" y="259350"/>
                  </a:lnTo>
                  <a:cubicBezTo>
                    <a:pt x="20564" y="259350"/>
                    <a:pt x="0" y="238786"/>
                    <a:pt x="0" y="213418"/>
                  </a:cubicBezTo>
                  <a:lnTo>
                    <a:pt x="0" y="45932"/>
                  </a:lnTo>
                  <a:cubicBezTo>
                    <a:pt x="0" y="20564"/>
                    <a:pt x="20564" y="0"/>
                    <a:pt x="45932" y="0"/>
                  </a:cubicBezTo>
                  <a:close/>
                </a:path>
              </a:pathLst>
            </a:custGeom>
            <a:solidFill>
              <a:srgbClr val="8BDFD5"/>
            </a:solidFill>
            <a:ln w="19050" cap="rnd">
              <a:solidFill>
                <a:srgbClr val="4C7D77"/>
              </a:solidFill>
              <a:prstDash val="solid"/>
              <a:round/>
            </a:ln>
          </p:spPr>
        </p:sp>
        <p:sp>
          <p:nvSpPr>
            <p:cNvPr name="TextBox 10" id="10"/>
            <p:cNvSpPr txBox="true"/>
            <p:nvPr/>
          </p:nvSpPr>
          <p:spPr>
            <a:xfrm>
              <a:off x="0" y="57150"/>
              <a:ext cx="2219633" cy="202200"/>
            </a:xfrm>
            <a:prstGeom prst="rect">
              <a:avLst/>
            </a:prstGeom>
          </p:spPr>
          <p:txBody>
            <a:bodyPr anchor="ctr" rtlCol="false" tIns="50800" lIns="50800" bIns="50800" rIns="50800"/>
            <a:lstStyle/>
            <a:p>
              <a:pPr algn="ctr">
                <a:lnSpc>
                  <a:spcPts val="2599"/>
                </a:lnSpc>
              </a:pPr>
              <a:r>
                <a:rPr lang="en-US" sz="2599">
                  <a:solidFill>
                    <a:srgbClr val="000000"/>
                  </a:solidFill>
                  <a:latin typeface="Fraunces Bold"/>
                </a:rPr>
                <a:t>HOW DOES MISSING DATA AFFECT YOUR ALGORITHMS</a:t>
              </a:r>
            </a:p>
          </p:txBody>
        </p:sp>
      </p:grpSp>
      <p:grpSp>
        <p:nvGrpSpPr>
          <p:cNvPr name="Group 11" id="11"/>
          <p:cNvGrpSpPr/>
          <p:nvPr/>
        </p:nvGrpSpPr>
        <p:grpSpPr>
          <a:xfrm rot="0">
            <a:off x="1466216" y="1288665"/>
            <a:ext cx="790514" cy="79051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B7B7"/>
            </a:solidFill>
            <a:ln w="19050" cap="sq">
              <a:solidFill>
                <a:srgbClr val="4C7D77"/>
              </a:solidFill>
              <a:prstDash val="solid"/>
              <a:miter/>
            </a:ln>
          </p:spPr>
        </p:sp>
        <p:sp>
          <p:nvSpPr>
            <p:cNvPr name="TextBox 13" id="13"/>
            <p:cNvSpPr txBox="true"/>
            <p:nvPr/>
          </p:nvSpPr>
          <p:spPr>
            <a:xfrm>
              <a:off x="76200" y="133350"/>
              <a:ext cx="660400" cy="603250"/>
            </a:xfrm>
            <a:prstGeom prst="rect">
              <a:avLst/>
            </a:prstGeom>
          </p:spPr>
          <p:txBody>
            <a:bodyPr anchor="ctr" rtlCol="false" tIns="50800" lIns="50800" bIns="50800" rIns="50800"/>
            <a:lstStyle/>
            <a:p>
              <a:pPr algn="ctr">
                <a:lnSpc>
                  <a:spcPts val="2499"/>
                </a:lnSpc>
              </a:pPr>
            </a:p>
          </p:txBody>
        </p:sp>
      </p:grpSp>
      <p:sp>
        <p:nvSpPr>
          <p:cNvPr name="TextBox 14" id="14"/>
          <p:cNvSpPr txBox="true"/>
          <p:nvPr/>
        </p:nvSpPr>
        <p:spPr>
          <a:xfrm rot="0">
            <a:off x="9139238" y="3597275"/>
            <a:ext cx="9525" cy="320675"/>
          </a:xfrm>
          <a:prstGeom prst="rect">
            <a:avLst/>
          </a:prstGeom>
        </p:spPr>
        <p:txBody>
          <a:bodyPr anchor="t" rtlCol="false" tIns="0" lIns="0" bIns="0" rIns="0">
            <a:spAutoFit/>
          </a:bodyPr>
          <a:lstStyle/>
          <a:p>
            <a:pPr algn="ctr">
              <a:lnSpc>
                <a:spcPts val="2499"/>
              </a:lnSpc>
              <a:spcBef>
                <a:spcPct val="0"/>
              </a:spcBef>
            </a:pPr>
          </a:p>
        </p:txBody>
      </p:sp>
      <p:sp>
        <p:nvSpPr>
          <p:cNvPr name="TextBox 15" id="15"/>
          <p:cNvSpPr txBox="true"/>
          <p:nvPr/>
        </p:nvSpPr>
        <p:spPr>
          <a:xfrm rot="0">
            <a:off x="1466216" y="3191429"/>
            <a:ext cx="15377376" cy="4198236"/>
          </a:xfrm>
          <a:prstGeom prst="rect">
            <a:avLst/>
          </a:prstGeom>
        </p:spPr>
        <p:txBody>
          <a:bodyPr anchor="t" rtlCol="false" tIns="0" lIns="0" bIns="0" rIns="0">
            <a:spAutoFit/>
          </a:bodyPr>
          <a:lstStyle/>
          <a:p>
            <a:pPr algn="just" marL="712095" indent="-356048" lvl="1">
              <a:lnSpc>
                <a:spcPts val="3298"/>
              </a:lnSpc>
              <a:buFont typeface="Arial"/>
              <a:buChar char="•"/>
            </a:pPr>
            <a:r>
              <a:rPr lang="en-US" sz="3298">
                <a:solidFill>
                  <a:srgbClr val="000000"/>
                </a:solidFill>
                <a:latin typeface="Fraunces"/>
              </a:rPr>
              <a:t>If missing values are not properly dealt with and imputed during the EDA (Exploratory Data Analysis) stage, a data scientist or researcher may come up with inaccurate insights or assumptions about the data.</a:t>
            </a:r>
          </a:p>
          <a:p>
            <a:pPr algn="just" marL="712095" indent="-356048" lvl="1">
              <a:lnSpc>
                <a:spcPts val="3298"/>
              </a:lnSpc>
              <a:buFont typeface="Arial"/>
              <a:buChar char="•"/>
            </a:pPr>
            <a:r>
              <a:rPr lang="en-US" sz="3298">
                <a:solidFill>
                  <a:srgbClr val="000000"/>
                </a:solidFill>
                <a:latin typeface="Fraunces"/>
              </a:rPr>
              <a:t>These inaccurate insights can subsequently have a significant impact on the ML (Machine Learning) modeling phase.</a:t>
            </a:r>
          </a:p>
          <a:p>
            <a:pPr algn="just" marL="712095" indent="-356048" lvl="1">
              <a:lnSpc>
                <a:spcPts val="3298"/>
              </a:lnSpc>
              <a:buFont typeface="Arial"/>
              <a:buChar char="•"/>
            </a:pPr>
            <a:r>
              <a:rPr lang="en-US" sz="3298">
                <a:solidFill>
                  <a:srgbClr val="000000"/>
                </a:solidFill>
                <a:latin typeface="Fraunces"/>
              </a:rPr>
              <a:t>Missing values can reduce the true representativeness of the dataset.</a:t>
            </a:r>
          </a:p>
          <a:p>
            <a:pPr algn="just" marL="712095" indent="-356048" lvl="1">
              <a:lnSpc>
                <a:spcPts val="3298"/>
              </a:lnSpc>
              <a:buFont typeface="Arial"/>
              <a:buChar char="•"/>
            </a:pPr>
            <a:r>
              <a:rPr lang="en-US" sz="3298">
                <a:solidFill>
                  <a:srgbClr val="000000"/>
                </a:solidFill>
                <a:latin typeface="Fraunces"/>
              </a:rPr>
              <a:t>As a result, the statistical significance of the analysis performed can be reduced.</a:t>
            </a:r>
          </a:p>
          <a:p>
            <a:pPr algn="just" marL="712095" indent="-356048" lvl="1">
              <a:lnSpc>
                <a:spcPts val="3298"/>
              </a:lnSpc>
              <a:buFont typeface="Arial"/>
              <a:buChar char="•"/>
            </a:pPr>
            <a:r>
              <a:rPr lang="en-US" sz="3298">
                <a:solidFill>
                  <a:srgbClr val="000000"/>
                </a:solidFill>
                <a:latin typeface="Fraunces"/>
              </a:rPr>
              <a:t>Therefore, it is crucial to properly deal with and impute missing values to ensure accurate insights and reliable ML models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6FFFC"/>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55962" y="-1028700"/>
            <a:ext cx="2820508" cy="4114800"/>
          </a:xfrm>
          <a:custGeom>
            <a:avLst/>
            <a:gdLst/>
            <a:ahLst/>
            <a:cxnLst/>
            <a:rect r="r" b="b" t="t" l="l"/>
            <a:pathLst>
              <a:path h="4114800" w="2820508">
                <a:moveTo>
                  <a:pt x="0" y="0"/>
                </a:moveTo>
                <a:lnTo>
                  <a:pt x="2820508" y="0"/>
                </a:lnTo>
                <a:lnTo>
                  <a:pt x="282050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1913663" y="7844291"/>
            <a:ext cx="2820508" cy="4114800"/>
          </a:xfrm>
          <a:custGeom>
            <a:avLst/>
            <a:gdLst/>
            <a:ahLst/>
            <a:cxnLst/>
            <a:rect r="r" b="b" t="t" l="l"/>
            <a:pathLst>
              <a:path h="4114800" w="2820508">
                <a:moveTo>
                  <a:pt x="2820509" y="0"/>
                </a:moveTo>
                <a:lnTo>
                  <a:pt x="0" y="0"/>
                </a:lnTo>
                <a:lnTo>
                  <a:pt x="0" y="4114800"/>
                </a:lnTo>
                <a:lnTo>
                  <a:pt x="2820509" y="4114800"/>
                </a:lnTo>
                <a:lnTo>
                  <a:pt x="2820509"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5400000">
            <a:off x="647146" y="5531404"/>
            <a:ext cx="2820508" cy="4114800"/>
          </a:xfrm>
          <a:custGeom>
            <a:avLst/>
            <a:gdLst/>
            <a:ahLst/>
            <a:cxnLst/>
            <a:rect r="r" b="b" t="t" l="l"/>
            <a:pathLst>
              <a:path h="4114800" w="2820508">
                <a:moveTo>
                  <a:pt x="2820508" y="0"/>
                </a:moveTo>
                <a:lnTo>
                  <a:pt x="0" y="0"/>
                </a:lnTo>
                <a:lnTo>
                  <a:pt x="0" y="4114800"/>
                </a:lnTo>
                <a:lnTo>
                  <a:pt x="2820508" y="4114800"/>
                </a:lnTo>
                <a:lnTo>
                  <a:pt x="2820508"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524713" y="1683922"/>
            <a:ext cx="16734587" cy="7957598"/>
            <a:chOff x="0" y="0"/>
            <a:chExt cx="4407463" cy="2095828"/>
          </a:xfrm>
        </p:grpSpPr>
        <p:sp>
          <p:nvSpPr>
            <p:cNvPr name="Freeform 6" id="6"/>
            <p:cNvSpPr/>
            <p:nvPr/>
          </p:nvSpPr>
          <p:spPr>
            <a:xfrm flipH="false" flipV="false" rot="0">
              <a:off x="0" y="0"/>
              <a:ext cx="4407463" cy="2095828"/>
            </a:xfrm>
            <a:custGeom>
              <a:avLst/>
              <a:gdLst/>
              <a:ahLst/>
              <a:cxnLst/>
              <a:rect r="r" b="b" t="t" l="l"/>
              <a:pathLst>
                <a:path h="2095828" w="4407463">
                  <a:moveTo>
                    <a:pt x="13879" y="0"/>
                  </a:moveTo>
                  <a:lnTo>
                    <a:pt x="4393584" y="0"/>
                  </a:lnTo>
                  <a:cubicBezTo>
                    <a:pt x="4397265" y="0"/>
                    <a:pt x="4400795" y="1462"/>
                    <a:pt x="4403398" y="4065"/>
                  </a:cubicBezTo>
                  <a:cubicBezTo>
                    <a:pt x="4406001" y="6668"/>
                    <a:pt x="4407463" y="10198"/>
                    <a:pt x="4407463" y="13879"/>
                  </a:cubicBezTo>
                  <a:lnTo>
                    <a:pt x="4407463" y="2081949"/>
                  </a:lnTo>
                  <a:cubicBezTo>
                    <a:pt x="4407463" y="2085630"/>
                    <a:pt x="4406001" y="2089160"/>
                    <a:pt x="4403398" y="2091763"/>
                  </a:cubicBezTo>
                  <a:cubicBezTo>
                    <a:pt x="4400795" y="2094366"/>
                    <a:pt x="4397265" y="2095828"/>
                    <a:pt x="4393584" y="2095828"/>
                  </a:cubicBezTo>
                  <a:lnTo>
                    <a:pt x="13879" y="2095828"/>
                  </a:lnTo>
                  <a:cubicBezTo>
                    <a:pt x="10198" y="2095828"/>
                    <a:pt x="6668" y="2094366"/>
                    <a:pt x="4065" y="2091763"/>
                  </a:cubicBezTo>
                  <a:cubicBezTo>
                    <a:pt x="1462" y="2089160"/>
                    <a:pt x="0" y="2085630"/>
                    <a:pt x="0" y="2081949"/>
                  </a:cubicBezTo>
                  <a:lnTo>
                    <a:pt x="0" y="13879"/>
                  </a:lnTo>
                  <a:cubicBezTo>
                    <a:pt x="0" y="10198"/>
                    <a:pt x="1462" y="6668"/>
                    <a:pt x="4065" y="4065"/>
                  </a:cubicBezTo>
                  <a:cubicBezTo>
                    <a:pt x="6668" y="1462"/>
                    <a:pt x="10198" y="0"/>
                    <a:pt x="13879" y="0"/>
                  </a:cubicBezTo>
                  <a:close/>
                </a:path>
              </a:pathLst>
            </a:custGeom>
            <a:solidFill>
              <a:srgbClr val="F5FFFE">
                <a:alpha val="84706"/>
              </a:srgbClr>
            </a:solidFill>
            <a:ln w="19050" cap="rnd">
              <a:solidFill>
                <a:srgbClr val="8BDFD5">
                  <a:alpha val="84706"/>
                </a:srgbClr>
              </a:solidFill>
              <a:prstDash val="solid"/>
              <a:round/>
            </a:ln>
          </p:spPr>
        </p:sp>
        <p:sp>
          <p:nvSpPr>
            <p:cNvPr name="TextBox 7" id="7"/>
            <p:cNvSpPr txBox="true"/>
            <p:nvPr/>
          </p:nvSpPr>
          <p:spPr>
            <a:xfrm>
              <a:off x="0" y="57150"/>
              <a:ext cx="4407463" cy="2038678"/>
            </a:xfrm>
            <a:prstGeom prst="rect">
              <a:avLst/>
            </a:prstGeom>
          </p:spPr>
          <p:txBody>
            <a:bodyPr anchor="ctr" rtlCol="false" tIns="50800" lIns="50800" bIns="50800" rIns="50800"/>
            <a:lstStyle/>
            <a:p>
              <a:pPr algn="just">
                <a:lnSpc>
                  <a:spcPts val="2499"/>
                </a:lnSpc>
              </a:pPr>
            </a:p>
          </p:txBody>
        </p:sp>
      </p:grpSp>
      <p:grpSp>
        <p:nvGrpSpPr>
          <p:cNvPr name="Group 8" id="8"/>
          <p:cNvGrpSpPr/>
          <p:nvPr/>
        </p:nvGrpSpPr>
        <p:grpSpPr>
          <a:xfrm rot="0">
            <a:off x="1172212" y="1288665"/>
            <a:ext cx="6336332" cy="790514"/>
            <a:chOff x="0" y="0"/>
            <a:chExt cx="1668828" cy="208201"/>
          </a:xfrm>
        </p:grpSpPr>
        <p:sp>
          <p:nvSpPr>
            <p:cNvPr name="Freeform 9" id="9"/>
            <p:cNvSpPr/>
            <p:nvPr/>
          </p:nvSpPr>
          <p:spPr>
            <a:xfrm flipH="false" flipV="false" rot="0">
              <a:off x="0" y="0"/>
              <a:ext cx="1668828" cy="208201"/>
            </a:xfrm>
            <a:custGeom>
              <a:avLst/>
              <a:gdLst/>
              <a:ahLst/>
              <a:cxnLst/>
              <a:rect r="r" b="b" t="t" l="l"/>
              <a:pathLst>
                <a:path h="208201" w="1668828">
                  <a:moveTo>
                    <a:pt x="61091" y="0"/>
                  </a:moveTo>
                  <a:lnTo>
                    <a:pt x="1607737" y="0"/>
                  </a:lnTo>
                  <a:cubicBezTo>
                    <a:pt x="1641477" y="0"/>
                    <a:pt x="1668828" y="27352"/>
                    <a:pt x="1668828" y="61091"/>
                  </a:cubicBezTo>
                  <a:lnTo>
                    <a:pt x="1668828" y="147110"/>
                  </a:lnTo>
                  <a:cubicBezTo>
                    <a:pt x="1668828" y="180850"/>
                    <a:pt x="1641477" y="208201"/>
                    <a:pt x="1607737" y="208201"/>
                  </a:cubicBezTo>
                  <a:lnTo>
                    <a:pt x="61091" y="208201"/>
                  </a:lnTo>
                  <a:cubicBezTo>
                    <a:pt x="27352" y="208201"/>
                    <a:pt x="0" y="180850"/>
                    <a:pt x="0" y="147110"/>
                  </a:cubicBezTo>
                  <a:lnTo>
                    <a:pt x="0" y="61091"/>
                  </a:lnTo>
                  <a:cubicBezTo>
                    <a:pt x="0" y="27352"/>
                    <a:pt x="27352" y="0"/>
                    <a:pt x="61091" y="0"/>
                  </a:cubicBezTo>
                  <a:close/>
                </a:path>
              </a:pathLst>
            </a:custGeom>
            <a:solidFill>
              <a:srgbClr val="8BDFD5"/>
            </a:solidFill>
            <a:ln w="19050" cap="rnd">
              <a:solidFill>
                <a:srgbClr val="4C7D77"/>
              </a:solidFill>
              <a:prstDash val="solid"/>
              <a:round/>
            </a:ln>
          </p:spPr>
        </p:sp>
        <p:sp>
          <p:nvSpPr>
            <p:cNvPr name="TextBox 10" id="10"/>
            <p:cNvSpPr txBox="true"/>
            <p:nvPr/>
          </p:nvSpPr>
          <p:spPr>
            <a:xfrm>
              <a:off x="0" y="57150"/>
              <a:ext cx="1668828" cy="151051"/>
            </a:xfrm>
            <a:prstGeom prst="rect">
              <a:avLst/>
            </a:prstGeom>
          </p:spPr>
          <p:txBody>
            <a:bodyPr anchor="ctr" rtlCol="false" tIns="50800" lIns="50800" bIns="50800" rIns="50800"/>
            <a:lstStyle/>
            <a:p>
              <a:pPr algn="ctr">
                <a:lnSpc>
                  <a:spcPts val="2499"/>
                </a:lnSpc>
              </a:pPr>
              <a:r>
                <a:rPr lang="en-US" sz="2499">
                  <a:solidFill>
                    <a:srgbClr val="000000"/>
                  </a:solidFill>
                  <a:latin typeface="Fraunces Bold"/>
                </a:rPr>
                <a:t>TYPES OF  MISSING VALUES</a:t>
              </a:r>
            </a:p>
          </p:txBody>
        </p:sp>
      </p:grpSp>
      <p:grpSp>
        <p:nvGrpSpPr>
          <p:cNvPr name="Group 11" id="11"/>
          <p:cNvGrpSpPr/>
          <p:nvPr/>
        </p:nvGrpSpPr>
        <p:grpSpPr>
          <a:xfrm rot="0">
            <a:off x="1028700" y="1288665"/>
            <a:ext cx="790514" cy="79051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B7B7"/>
            </a:solidFill>
            <a:ln w="19050" cap="sq">
              <a:solidFill>
                <a:srgbClr val="4C7D77"/>
              </a:solidFill>
              <a:prstDash val="solid"/>
              <a:miter/>
            </a:ln>
          </p:spPr>
        </p:sp>
        <p:sp>
          <p:nvSpPr>
            <p:cNvPr name="TextBox 13" id="13"/>
            <p:cNvSpPr txBox="true"/>
            <p:nvPr/>
          </p:nvSpPr>
          <p:spPr>
            <a:xfrm>
              <a:off x="76200" y="133350"/>
              <a:ext cx="660400" cy="603250"/>
            </a:xfrm>
            <a:prstGeom prst="rect">
              <a:avLst/>
            </a:prstGeom>
          </p:spPr>
          <p:txBody>
            <a:bodyPr anchor="ctr" rtlCol="false" tIns="50800" lIns="50800" bIns="50800" rIns="50800"/>
            <a:lstStyle/>
            <a:p>
              <a:pPr algn="ctr">
                <a:lnSpc>
                  <a:spcPts val="2499"/>
                </a:lnSpc>
              </a:pPr>
            </a:p>
          </p:txBody>
        </p:sp>
      </p:grpSp>
      <p:sp>
        <p:nvSpPr>
          <p:cNvPr name="TextBox 14" id="14"/>
          <p:cNvSpPr txBox="true"/>
          <p:nvPr/>
        </p:nvSpPr>
        <p:spPr>
          <a:xfrm rot="0">
            <a:off x="1028700" y="2975158"/>
            <a:ext cx="10049373" cy="4403360"/>
          </a:xfrm>
          <a:prstGeom prst="rect">
            <a:avLst/>
          </a:prstGeom>
        </p:spPr>
        <p:txBody>
          <a:bodyPr anchor="t" rtlCol="false" tIns="0" lIns="0" bIns="0" rIns="0">
            <a:spAutoFit/>
          </a:bodyPr>
          <a:lstStyle/>
          <a:p>
            <a:pPr algn="just">
              <a:lnSpc>
                <a:spcPts val="3860"/>
              </a:lnSpc>
              <a:spcBef>
                <a:spcPct val="0"/>
              </a:spcBef>
            </a:pPr>
            <a:r>
              <a:rPr lang="en-US" sz="3860">
                <a:solidFill>
                  <a:srgbClr val="000000"/>
                </a:solidFill>
                <a:latin typeface="Fraunces"/>
              </a:rPr>
              <a:t>Missing values can be categorized into three categories :</a:t>
            </a:r>
          </a:p>
          <a:p>
            <a:pPr algn="just">
              <a:lnSpc>
                <a:spcPts val="3860"/>
              </a:lnSpc>
              <a:spcBef>
                <a:spcPct val="0"/>
              </a:spcBef>
            </a:pPr>
          </a:p>
          <a:p>
            <a:pPr algn="just">
              <a:lnSpc>
                <a:spcPts val="3860"/>
              </a:lnSpc>
              <a:spcBef>
                <a:spcPct val="0"/>
              </a:spcBef>
            </a:pPr>
          </a:p>
          <a:p>
            <a:pPr algn="just" marL="833507" indent="-416754" lvl="1">
              <a:lnSpc>
                <a:spcPts val="3860"/>
              </a:lnSpc>
              <a:buFont typeface="Arial"/>
              <a:buChar char="•"/>
            </a:pPr>
            <a:r>
              <a:rPr lang="en-US" sz="3860">
                <a:solidFill>
                  <a:srgbClr val="000000"/>
                </a:solidFill>
                <a:latin typeface="Fraunces"/>
              </a:rPr>
              <a:t>Missing Completely at Random (MCAR)</a:t>
            </a:r>
          </a:p>
          <a:p>
            <a:pPr algn="just">
              <a:lnSpc>
                <a:spcPts val="3860"/>
              </a:lnSpc>
            </a:pPr>
          </a:p>
          <a:p>
            <a:pPr algn="just" marL="833507" indent="-416754" lvl="1">
              <a:lnSpc>
                <a:spcPts val="3860"/>
              </a:lnSpc>
              <a:buFont typeface="Arial"/>
              <a:buChar char="•"/>
            </a:pPr>
            <a:r>
              <a:rPr lang="en-US" sz="3860">
                <a:solidFill>
                  <a:srgbClr val="000000"/>
                </a:solidFill>
                <a:latin typeface="Fraunces"/>
              </a:rPr>
              <a:t>Missing at Random (MAR) </a:t>
            </a:r>
          </a:p>
          <a:p>
            <a:pPr algn="just">
              <a:lnSpc>
                <a:spcPts val="3860"/>
              </a:lnSpc>
            </a:pPr>
          </a:p>
          <a:p>
            <a:pPr algn="just" marL="833507" indent="-416754" lvl="1">
              <a:lnSpc>
                <a:spcPts val="3860"/>
              </a:lnSpc>
              <a:buFont typeface="Arial"/>
              <a:buChar char="•"/>
            </a:pPr>
            <a:r>
              <a:rPr lang="en-US" sz="3860">
                <a:solidFill>
                  <a:srgbClr val="000000"/>
                </a:solidFill>
                <a:latin typeface="Fraunces"/>
              </a:rPr>
              <a:t>Missing Not at Random (MNAR) </a:t>
            </a:r>
          </a:p>
        </p:txBody>
      </p:sp>
      <p:sp>
        <p:nvSpPr>
          <p:cNvPr name="Freeform 15" id="15"/>
          <p:cNvSpPr/>
          <p:nvPr/>
        </p:nvSpPr>
        <p:spPr>
          <a:xfrm flipH="false" flipV="false" rot="0">
            <a:off x="11221585" y="2561169"/>
            <a:ext cx="5657990" cy="5632954"/>
          </a:xfrm>
          <a:custGeom>
            <a:avLst/>
            <a:gdLst/>
            <a:ahLst/>
            <a:cxnLst/>
            <a:rect r="r" b="b" t="t" l="l"/>
            <a:pathLst>
              <a:path h="5632954" w="5657990">
                <a:moveTo>
                  <a:pt x="0" y="0"/>
                </a:moveTo>
                <a:lnTo>
                  <a:pt x="5657990" y="0"/>
                </a:lnTo>
                <a:lnTo>
                  <a:pt x="5657990" y="5632955"/>
                </a:lnTo>
                <a:lnTo>
                  <a:pt x="0" y="5632955"/>
                </a:lnTo>
                <a:lnTo>
                  <a:pt x="0" y="0"/>
                </a:lnTo>
                <a:close/>
              </a:path>
            </a:pathLst>
          </a:custGeom>
          <a:blipFill>
            <a:blip r:embed="rId4"/>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6FFFC"/>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55962" y="-1028700"/>
            <a:ext cx="2820508" cy="4114800"/>
          </a:xfrm>
          <a:custGeom>
            <a:avLst/>
            <a:gdLst/>
            <a:ahLst/>
            <a:cxnLst/>
            <a:rect r="r" b="b" t="t" l="l"/>
            <a:pathLst>
              <a:path h="4114800" w="2820508">
                <a:moveTo>
                  <a:pt x="0" y="0"/>
                </a:moveTo>
                <a:lnTo>
                  <a:pt x="2820508" y="0"/>
                </a:lnTo>
                <a:lnTo>
                  <a:pt x="282050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1913663" y="7844291"/>
            <a:ext cx="2820508" cy="4114800"/>
          </a:xfrm>
          <a:custGeom>
            <a:avLst/>
            <a:gdLst/>
            <a:ahLst/>
            <a:cxnLst/>
            <a:rect r="r" b="b" t="t" l="l"/>
            <a:pathLst>
              <a:path h="4114800" w="2820508">
                <a:moveTo>
                  <a:pt x="2820509" y="0"/>
                </a:moveTo>
                <a:lnTo>
                  <a:pt x="0" y="0"/>
                </a:lnTo>
                <a:lnTo>
                  <a:pt x="0" y="4114800"/>
                </a:lnTo>
                <a:lnTo>
                  <a:pt x="2820509" y="4114800"/>
                </a:lnTo>
                <a:lnTo>
                  <a:pt x="2820509"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5400000">
            <a:off x="647146" y="5531404"/>
            <a:ext cx="2820508" cy="4114800"/>
          </a:xfrm>
          <a:custGeom>
            <a:avLst/>
            <a:gdLst/>
            <a:ahLst/>
            <a:cxnLst/>
            <a:rect r="r" b="b" t="t" l="l"/>
            <a:pathLst>
              <a:path h="4114800" w="2820508">
                <a:moveTo>
                  <a:pt x="2820508" y="0"/>
                </a:moveTo>
                <a:lnTo>
                  <a:pt x="0" y="0"/>
                </a:lnTo>
                <a:lnTo>
                  <a:pt x="0" y="4114800"/>
                </a:lnTo>
                <a:lnTo>
                  <a:pt x="2820508" y="4114800"/>
                </a:lnTo>
                <a:lnTo>
                  <a:pt x="2820508"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524713" y="1683922"/>
            <a:ext cx="16734587" cy="7957598"/>
            <a:chOff x="0" y="0"/>
            <a:chExt cx="4407463" cy="2095828"/>
          </a:xfrm>
        </p:grpSpPr>
        <p:sp>
          <p:nvSpPr>
            <p:cNvPr name="Freeform 6" id="6"/>
            <p:cNvSpPr/>
            <p:nvPr/>
          </p:nvSpPr>
          <p:spPr>
            <a:xfrm flipH="false" flipV="false" rot="0">
              <a:off x="0" y="0"/>
              <a:ext cx="4407463" cy="2095828"/>
            </a:xfrm>
            <a:custGeom>
              <a:avLst/>
              <a:gdLst/>
              <a:ahLst/>
              <a:cxnLst/>
              <a:rect r="r" b="b" t="t" l="l"/>
              <a:pathLst>
                <a:path h="2095828" w="4407463">
                  <a:moveTo>
                    <a:pt x="13879" y="0"/>
                  </a:moveTo>
                  <a:lnTo>
                    <a:pt x="4393584" y="0"/>
                  </a:lnTo>
                  <a:cubicBezTo>
                    <a:pt x="4397265" y="0"/>
                    <a:pt x="4400795" y="1462"/>
                    <a:pt x="4403398" y="4065"/>
                  </a:cubicBezTo>
                  <a:cubicBezTo>
                    <a:pt x="4406001" y="6668"/>
                    <a:pt x="4407463" y="10198"/>
                    <a:pt x="4407463" y="13879"/>
                  </a:cubicBezTo>
                  <a:lnTo>
                    <a:pt x="4407463" y="2081949"/>
                  </a:lnTo>
                  <a:cubicBezTo>
                    <a:pt x="4407463" y="2085630"/>
                    <a:pt x="4406001" y="2089160"/>
                    <a:pt x="4403398" y="2091763"/>
                  </a:cubicBezTo>
                  <a:cubicBezTo>
                    <a:pt x="4400795" y="2094366"/>
                    <a:pt x="4397265" y="2095828"/>
                    <a:pt x="4393584" y="2095828"/>
                  </a:cubicBezTo>
                  <a:lnTo>
                    <a:pt x="13879" y="2095828"/>
                  </a:lnTo>
                  <a:cubicBezTo>
                    <a:pt x="10198" y="2095828"/>
                    <a:pt x="6668" y="2094366"/>
                    <a:pt x="4065" y="2091763"/>
                  </a:cubicBezTo>
                  <a:cubicBezTo>
                    <a:pt x="1462" y="2089160"/>
                    <a:pt x="0" y="2085630"/>
                    <a:pt x="0" y="2081949"/>
                  </a:cubicBezTo>
                  <a:lnTo>
                    <a:pt x="0" y="13879"/>
                  </a:lnTo>
                  <a:cubicBezTo>
                    <a:pt x="0" y="10198"/>
                    <a:pt x="1462" y="6668"/>
                    <a:pt x="4065" y="4065"/>
                  </a:cubicBezTo>
                  <a:cubicBezTo>
                    <a:pt x="6668" y="1462"/>
                    <a:pt x="10198" y="0"/>
                    <a:pt x="13879" y="0"/>
                  </a:cubicBezTo>
                  <a:close/>
                </a:path>
              </a:pathLst>
            </a:custGeom>
            <a:solidFill>
              <a:srgbClr val="F5FFFE">
                <a:alpha val="84706"/>
              </a:srgbClr>
            </a:solidFill>
            <a:ln w="19050" cap="rnd">
              <a:solidFill>
                <a:srgbClr val="8BDFD5">
                  <a:alpha val="84706"/>
                </a:srgbClr>
              </a:solidFill>
              <a:prstDash val="solid"/>
              <a:round/>
            </a:ln>
          </p:spPr>
        </p:sp>
        <p:sp>
          <p:nvSpPr>
            <p:cNvPr name="TextBox 7" id="7"/>
            <p:cNvSpPr txBox="true"/>
            <p:nvPr/>
          </p:nvSpPr>
          <p:spPr>
            <a:xfrm>
              <a:off x="0" y="57150"/>
              <a:ext cx="4407463" cy="2038678"/>
            </a:xfrm>
            <a:prstGeom prst="rect">
              <a:avLst/>
            </a:prstGeom>
          </p:spPr>
          <p:txBody>
            <a:bodyPr anchor="ctr" rtlCol="false" tIns="50800" lIns="50800" bIns="50800" rIns="50800"/>
            <a:lstStyle/>
            <a:p>
              <a:pPr algn="just">
                <a:lnSpc>
                  <a:spcPts val="2499"/>
                </a:lnSpc>
              </a:pPr>
            </a:p>
          </p:txBody>
        </p:sp>
      </p:grpSp>
      <p:grpSp>
        <p:nvGrpSpPr>
          <p:cNvPr name="Group 8" id="8"/>
          <p:cNvGrpSpPr/>
          <p:nvPr/>
        </p:nvGrpSpPr>
        <p:grpSpPr>
          <a:xfrm rot="0">
            <a:off x="1172212" y="1288665"/>
            <a:ext cx="6840084" cy="957104"/>
            <a:chOff x="0" y="0"/>
            <a:chExt cx="1801504" cy="252077"/>
          </a:xfrm>
        </p:grpSpPr>
        <p:sp>
          <p:nvSpPr>
            <p:cNvPr name="Freeform 9" id="9"/>
            <p:cNvSpPr/>
            <p:nvPr/>
          </p:nvSpPr>
          <p:spPr>
            <a:xfrm flipH="false" flipV="false" rot="0">
              <a:off x="0" y="0"/>
              <a:ext cx="1801504" cy="252077"/>
            </a:xfrm>
            <a:custGeom>
              <a:avLst/>
              <a:gdLst/>
              <a:ahLst/>
              <a:cxnLst/>
              <a:rect r="r" b="b" t="t" l="l"/>
              <a:pathLst>
                <a:path h="252077" w="1801504">
                  <a:moveTo>
                    <a:pt x="56592" y="0"/>
                  </a:moveTo>
                  <a:lnTo>
                    <a:pt x="1744912" y="0"/>
                  </a:lnTo>
                  <a:cubicBezTo>
                    <a:pt x="1759921" y="0"/>
                    <a:pt x="1774315" y="5962"/>
                    <a:pt x="1784928" y="16575"/>
                  </a:cubicBezTo>
                  <a:cubicBezTo>
                    <a:pt x="1795541" y="27189"/>
                    <a:pt x="1801504" y="41583"/>
                    <a:pt x="1801504" y="56592"/>
                  </a:cubicBezTo>
                  <a:lnTo>
                    <a:pt x="1801504" y="195484"/>
                  </a:lnTo>
                  <a:cubicBezTo>
                    <a:pt x="1801504" y="226739"/>
                    <a:pt x="1776167" y="252077"/>
                    <a:pt x="1744912" y="252077"/>
                  </a:cubicBezTo>
                  <a:lnTo>
                    <a:pt x="56592" y="252077"/>
                  </a:lnTo>
                  <a:cubicBezTo>
                    <a:pt x="41583" y="252077"/>
                    <a:pt x="27189" y="246114"/>
                    <a:pt x="16575" y="235501"/>
                  </a:cubicBezTo>
                  <a:cubicBezTo>
                    <a:pt x="5962" y="224888"/>
                    <a:pt x="0" y="210494"/>
                    <a:pt x="0" y="195484"/>
                  </a:cubicBezTo>
                  <a:lnTo>
                    <a:pt x="0" y="56592"/>
                  </a:lnTo>
                  <a:cubicBezTo>
                    <a:pt x="0" y="41583"/>
                    <a:pt x="5962" y="27189"/>
                    <a:pt x="16575" y="16575"/>
                  </a:cubicBezTo>
                  <a:cubicBezTo>
                    <a:pt x="27189" y="5962"/>
                    <a:pt x="41583" y="0"/>
                    <a:pt x="56592" y="0"/>
                  </a:cubicBezTo>
                  <a:close/>
                </a:path>
              </a:pathLst>
            </a:custGeom>
            <a:solidFill>
              <a:srgbClr val="8BDFD5"/>
            </a:solidFill>
            <a:ln w="19050" cap="rnd">
              <a:solidFill>
                <a:srgbClr val="4C7D77"/>
              </a:solidFill>
              <a:prstDash val="solid"/>
              <a:round/>
            </a:ln>
          </p:spPr>
        </p:sp>
        <p:sp>
          <p:nvSpPr>
            <p:cNvPr name="TextBox 10" id="10"/>
            <p:cNvSpPr txBox="true"/>
            <p:nvPr/>
          </p:nvSpPr>
          <p:spPr>
            <a:xfrm>
              <a:off x="0" y="57150"/>
              <a:ext cx="1801504" cy="194927"/>
            </a:xfrm>
            <a:prstGeom prst="rect">
              <a:avLst/>
            </a:prstGeom>
          </p:spPr>
          <p:txBody>
            <a:bodyPr anchor="ctr" rtlCol="false" tIns="50800" lIns="50800" bIns="50800" rIns="50800"/>
            <a:lstStyle/>
            <a:p>
              <a:pPr algn="ctr">
                <a:lnSpc>
                  <a:spcPts val="2499"/>
                </a:lnSpc>
              </a:pPr>
              <a:r>
                <a:rPr lang="en-US" sz="2499">
                  <a:solidFill>
                    <a:srgbClr val="000000"/>
                  </a:solidFill>
                  <a:latin typeface="Fraunces Bold"/>
                </a:rPr>
                <a:t>COMMONLY USED IMPUTATION METHODS</a:t>
              </a:r>
            </a:p>
          </p:txBody>
        </p:sp>
      </p:grpSp>
      <p:grpSp>
        <p:nvGrpSpPr>
          <p:cNvPr name="Group 11" id="11"/>
          <p:cNvGrpSpPr/>
          <p:nvPr/>
        </p:nvGrpSpPr>
        <p:grpSpPr>
          <a:xfrm rot="0">
            <a:off x="1028700" y="1288665"/>
            <a:ext cx="790514" cy="79051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B7B7"/>
            </a:solidFill>
            <a:ln w="19050" cap="sq">
              <a:solidFill>
                <a:srgbClr val="4C7D77"/>
              </a:solidFill>
              <a:prstDash val="solid"/>
              <a:miter/>
            </a:ln>
          </p:spPr>
        </p:sp>
        <p:sp>
          <p:nvSpPr>
            <p:cNvPr name="TextBox 13" id="13"/>
            <p:cNvSpPr txBox="true"/>
            <p:nvPr/>
          </p:nvSpPr>
          <p:spPr>
            <a:xfrm>
              <a:off x="76200" y="133350"/>
              <a:ext cx="660400" cy="603250"/>
            </a:xfrm>
            <a:prstGeom prst="rect">
              <a:avLst/>
            </a:prstGeom>
          </p:spPr>
          <p:txBody>
            <a:bodyPr anchor="ctr" rtlCol="false" tIns="50800" lIns="50800" bIns="50800" rIns="50800"/>
            <a:lstStyle/>
            <a:p>
              <a:pPr algn="ctr">
                <a:lnSpc>
                  <a:spcPts val="2499"/>
                </a:lnSpc>
              </a:pPr>
            </a:p>
          </p:txBody>
        </p:sp>
      </p:grpSp>
      <p:sp>
        <p:nvSpPr>
          <p:cNvPr name="Freeform 14" id="14"/>
          <p:cNvSpPr/>
          <p:nvPr/>
        </p:nvSpPr>
        <p:spPr>
          <a:xfrm flipH="false" flipV="false" rot="0">
            <a:off x="3765779" y="2551897"/>
            <a:ext cx="10252454" cy="6706403"/>
          </a:xfrm>
          <a:custGeom>
            <a:avLst/>
            <a:gdLst/>
            <a:ahLst/>
            <a:cxnLst/>
            <a:rect r="r" b="b" t="t" l="l"/>
            <a:pathLst>
              <a:path h="6706403" w="10252454">
                <a:moveTo>
                  <a:pt x="0" y="0"/>
                </a:moveTo>
                <a:lnTo>
                  <a:pt x="10252455" y="0"/>
                </a:lnTo>
                <a:lnTo>
                  <a:pt x="10252455" y="6706403"/>
                </a:lnTo>
                <a:lnTo>
                  <a:pt x="0" y="6706403"/>
                </a:lnTo>
                <a:lnTo>
                  <a:pt x="0" y="0"/>
                </a:lnTo>
                <a:close/>
              </a:path>
            </a:pathLst>
          </a:custGeom>
          <a:blipFill>
            <a:blip r:embed="rId4"/>
            <a:stretch>
              <a:fillRect l="-10149" t="0" r="-9773"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6FFFC"/>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55962" y="-1028700"/>
            <a:ext cx="2820508" cy="4114800"/>
          </a:xfrm>
          <a:custGeom>
            <a:avLst/>
            <a:gdLst/>
            <a:ahLst/>
            <a:cxnLst/>
            <a:rect r="r" b="b" t="t" l="l"/>
            <a:pathLst>
              <a:path h="4114800" w="2820508">
                <a:moveTo>
                  <a:pt x="0" y="0"/>
                </a:moveTo>
                <a:lnTo>
                  <a:pt x="2820508" y="0"/>
                </a:lnTo>
                <a:lnTo>
                  <a:pt x="282050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1913663" y="7844291"/>
            <a:ext cx="2820508" cy="4114800"/>
          </a:xfrm>
          <a:custGeom>
            <a:avLst/>
            <a:gdLst/>
            <a:ahLst/>
            <a:cxnLst/>
            <a:rect r="r" b="b" t="t" l="l"/>
            <a:pathLst>
              <a:path h="4114800" w="2820508">
                <a:moveTo>
                  <a:pt x="2820509" y="0"/>
                </a:moveTo>
                <a:lnTo>
                  <a:pt x="0" y="0"/>
                </a:lnTo>
                <a:lnTo>
                  <a:pt x="0" y="4114800"/>
                </a:lnTo>
                <a:lnTo>
                  <a:pt x="2820509" y="4114800"/>
                </a:lnTo>
                <a:lnTo>
                  <a:pt x="2820509"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5400000">
            <a:off x="647146" y="5531404"/>
            <a:ext cx="2820508" cy="4114800"/>
          </a:xfrm>
          <a:custGeom>
            <a:avLst/>
            <a:gdLst/>
            <a:ahLst/>
            <a:cxnLst/>
            <a:rect r="r" b="b" t="t" l="l"/>
            <a:pathLst>
              <a:path h="4114800" w="2820508">
                <a:moveTo>
                  <a:pt x="2820508" y="0"/>
                </a:moveTo>
                <a:lnTo>
                  <a:pt x="0" y="0"/>
                </a:lnTo>
                <a:lnTo>
                  <a:pt x="0" y="4114800"/>
                </a:lnTo>
                <a:lnTo>
                  <a:pt x="2820508" y="4114800"/>
                </a:lnTo>
                <a:lnTo>
                  <a:pt x="2820508"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524713" y="1683922"/>
            <a:ext cx="16734587" cy="7957598"/>
            <a:chOff x="0" y="0"/>
            <a:chExt cx="4407463" cy="2095828"/>
          </a:xfrm>
        </p:grpSpPr>
        <p:sp>
          <p:nvSpPr>
            <p:cNvPr name="Freeform 6" id="6"/>
            <p:cNvSpPr/>
            <p:nvPr/>
          </p:nvSpPr>
          <p:spPr>
            <a:xfrm flipH="false" flipV="false" rot="0">
              <a:off x="0" y="0"/>
              <a:ext cx="4407463" cy="2095828"/>
            </a:xfrm>
            <a:custGeom>
              <a:avLst/>
              <a:gdLst/>
              <a:ahLst/>
              <a:cxnLst/>
              <a:rect r="r" b="b" t="t" l="l"/>
              <a:pathLst>
                <a:path h="2095828" w="4407463">
                  <a:moveTo>
                    <a:pt x="13879" y="0"/>
                  </a:moveTo>
                  <a:lnTo>
                    <a:pt x="4393584" y="0"/>
                  </a:lnTo>
                  <a:cubicBezTo>
                    <a:pt x="4397265" y="0"/>
                    <a:pt x="4400795" y="1462"/>
                    <a:pt x="4403398" y="4065"/>
                  </a:cubicBezTo>
                  <a:cubicBezTo>
                    <a:pt x="4406001" y="6668"/>
                    <a:pt x="4407463" y="10198"/>
                    <a:pt x="4407463" y="13879"/>
                  </a:cubicBezTo>
                  <a:lnTo>
                    <a:pt x="4407463" y="2081949"/>
                  </a:lnTo>
                  <a:cubicBezTo>
                    <a:pt x="4407463" y="2085630"/>
                    <a:pt x="4406001" y="2089160"/>
                    <a:pt x="4403398" y="2091763"/>
                  </a:cubicBezTo>
                  <a:cubicBezTo>
                    <a:pt x="4400795" y="2094366"/>
                    <a:pt x="4397265" y="2095828"/>
                    <a:pt x="4393584" y="2095828"/>
                  </a:cubicBezTo>
                  <a:lnTo>
                    <a:pt x="13879" y="2095828"/>
                  </a:lnTo>
                  <a:cubicBezTo>
                    <a:pt x="10198" y="2095828"/>
                    <a:pt x="6668" y="2094366"/>
                    <a:pt x="4065" y="2091763"/>
                  </a:cubicBezTo>
                  <a:cubicBezTo>
                    <a:pt x="1462" y="2089160"/>
                    <a:pt x="0" y="2085630"/>
                    <a:pt x="0" y="2081949"/>
                  </a:cubicBezTo>
                  <a:lnTo>
                    <a:pt x="0" y="13879"/>
                  </a:lnTo>
                  <a:cubicBezTo>
                    <a:pt x="0" y="10198"/>
                    <a:pt x="1462" y="6668"/>
                    <a:pt x="4065" y="4065"/>
                  </a:cubicBezTo>
                  <a:cubicBezTo>
                    <a:pt x="6668" y="1462"/>
                    <a:pt x="10198" y="0"/>
                    <a:pt x="13879" y="0"/>
                  </a:cubicBezTo>
                  <a:close/>
                </a:path>
              </a:pathLst>
            </a:custGeom>
            <a:solidFill>
              <a:srgbClr val="F5FFFE">
                <a:alpha val="84706"/>
              </a:srgbClr>
            </a:solidFill>
            <a:ln w="19050" cap="rnd">
              <a:solidFill>
                <a:srgbClr val="8BDFD5">
                  <a:alpha val="84706"/>
                </a:srgbClr>
              </a:solidFill>
              <a:prstDash val="solid"/>
              <a:round/>
            </a:ln>
          </p:spPr>
        </p:sp>
        <p:sp>
          <p:nvSpPr>
            <p:cNvPr name="TextBox 7" id="7"/>
            <p:cNvSpPr txBox="true"/>
            <p:nvPr/>
          </p:nvSpPr>
          <p:spPr>
            <a:xfrm>
              <a:off x="0" y="57150"/>
              <a:ext cx="4407463" cy="2038678"/>
            </a:xfrm>
            <a:prstGeom prst="rect">
              <a:avLst/>
            </a:prstGeom>
          </p:spPr>
          <p:txBody>
            <a:bodyPr anchor="ctr" rtlCol="false" tIns="50800" lIns="50800" bIns="50800" rIns="50800"/>
            <a:lstStyle/>
            <a:p>
              <a:pPr algn="just">
                <a:lnSpc>
                  <a:spcPts val="2499"/>
                </a:lnSpc>
              </a:pPr>
            </a:p>
          </p:txBody>
        </p:sp>
      </p:grpSp>
      <p:grpSp>
        <p:nvGrpSpPr>
          <p:cNvPr name="Group 8" id="8"/>
          <p:cNvGrpSpPr/>
          <p:nvPr/>
        </p:nvGrpSpPr>
        <p:grpSpPr>
          <a:xfrm rot="0">
            <a:off x="1172212" y="1288665"/>
            <a:ext cx="7719795" cy="877764"/>
            <a:chOff x="0" y="0"/>
            <a:chExt cx="2033197" cy="231181"/>
          </a:xfrm>
        </p:grpSpPr>
        <p:sp>
          <p:nvSpPr>
            <p:cNvPr name="Freeform 9" id="9"/>
            <p:cNvSpPr/>
            <p:nvPr/>
          </p:nvSpPr>
          <p:spPr>
            <a:xfrm flipH="false" flipV="false" rot="0">
              <a:off x="0" y="0"/>
              <a:ext cx="2033197" cy="231181"/>
            </a:xfrm>
            <a:custGeom>
              <a:avLst/>
              <a:gdLst/>
              <a:ahLst/>
              <a:cxnLst/>
              <a:rect r="r" b="b" t="t" l="l"/>
              <a:pathLst>
                <a:path h="231181" w="2033197">
                  <a:moveTo>
                    <a:pt x="50143" y="0"/>
                  </a:moveTo>
                  <a:lnTo>
                    <a:pt x="1983054" y="0"/>
                  </a:lnTo>
                  <a:cubicBezTo>
                    <a:pt x="2010747" y="0"/>
                    <a:pt x="2033197" y="22450"/>
                    <a:pt x="2033197" y="50143"/>
                  </a:cubicBezTo>
                  <a:lnTo>
                    <a:pt x="2033197" y="181037"/>
                  </a:lnTo>
                  <a:cubicBezTo>
                    <a:pt x="2033197" y="194336"/>
                    <a:pt x="2027914" y="207090"/>
                    <a:pt x="2018510" y="216494"/>
                  </a:cubicBezTo>
                  <a:cubicBezTo>
                    <a:pt x="2009107" y="225898"/>
                    <a:pt x="1996353" y="231181"/>
                    <a:pt x="1983054" y="231181"/>
                  </a:cubicBezTo>
                  <a:lnTo>
                    <a:pt x="50143" y="231181"/>
                  </a:lnTo>
                  <a:cubicBezTo>
                    <a:pt x="22450" y="231181"/>
                    <a:pt x="0" y="208731"/>
                    <a:pt x="0" y="181037"/>
                  </a:cubicBezTo>
                  <a:lnTo>
                    <a:pt x="0" y="50143"/>
                  </a:lnTo>
                  <a:cubicBezTo>
                    <a:pt x="0" y="22450"/>
                    <a:pt x="22450" y="0"/>
                    <a:pt x="50143" y="0"/>
                  </a:cubicBezTo>
                  <a:close/>
                </a:path>
              </a:pathLst>
            </a:custGeom>
            <a:solidFill>
              <a:srgbClr val="8BDFD5"/>
            </a:solidFill>
            <a:ln w="19050" cap="rnd">
              <a:solidFill>
                <a:srgbClr val="4C7D77"/>
              </a:solidFill>
              <a:prstDash val="solid"/>
              <a:round/>
            </a:ln>
          </p:spPr>
        </p:sp>
        <p:sp>
          <p:nvSpPr>
            <p:cNvPr name="TextBox 10" id="10"/>
            <p:cNvSpPr txBox="true"/>
            <p:nvPr/>
          </p:nvSpPr>
          <p:spPr>
            <a:xfrm>
              <a:off x="0" y="57150"/>
              <a:ext cx="2033197" cy="174031"/>
            </a:xfrm>
            <a:prstGeom prst="rect">
              <a:avLst/>
            </a:prstGeom>
          </p:spPr>
          <p:txBody>
            <a:bodyPr anchor="ctr" rtlCol="false" tIns="50800" lIns="50800" bIns="50800" rIns="50800"/>
            <a:lstStyle/>
            <a:p>
              <a:pPr algn="ctr">
                <a:lnSpc>
                  <a:spcPts val="2499"/>
                </a:lnSpc>
              </a:pPr>
              <a:r>
                <a:rPr lang="en-US" sz="2499">
                  <a:solidFill>
                    <a:srgbClr val="000000"/>
                  </a:solidFill>
                  <a:latin typeface="Fraunces Bold"/>
                </a:rPr>
                <a:t>HOW TO HANDLE MISSING DATA?</a:t>
              </a:r>
            </a:p>
          </p:txBody>
        </p:sp>
      </p:grpSp>
      <p:grpSp>
        <p:nvGrpSpPr>
          <p:cNvPr name="Group 11" id="11"/>
          <p:cNvGrpSpPr/>
          <p:nvPr/>
        </p:nvGrpSpPr>
        <p:grpSpPr>
          <a:xfrm rot="0">
            <a:off x="1028700" y="1288665"/>
            <a:ext cx="790514" cy="79051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B7B7"/>
            </a:solidFill>
            <a:ln w="19050" cap="sq">
              <a:solidFill>
                <a:srgbClr val="4C7D77"/>
              </a:solidFill>
              <a:prstDash val="solid"/>
              <a:miter/>
            </a:ln>
          </p:spPr>
        </p:sp>
        <p:sp>
          <p:nvSpPr>
            <p:cNvPr name="TextBox 13" id="13"/>
            <p:cNvSpPr txBox="true"/>
            <p:nvPr/>
          </p:nvSpPr>
          <p:spPr>
            <a:xfrm>
              <a:off x="76200" y="133350"/>
              <a:ext cx="660400" cy="603250"/>
            </a:xfrm>
            <a:prstGeom prst="rect">
              <a:avLst/>
            </a:prstGeom>
          </p:spPr>
          <p:txBody>
            <a:bodyPr anchor="ctr" rtlCol="false" tIns="50800" lIns="50800" bIns="50800" rIns="50800"/>
            <a:lstStyle/>
            <a:p>
              <a:pPr algn="ctr">
                <a:lnSpc>
                  <a:spcPts val="2499"/>
                </a:lnSpc>
              </a:pPr>
            </a:p>
          </p:txBody>
        </p:sp>
      </p:grpSp>
      <p:sp>
        <p:nvSpPr>
          <p:cNvPr name="TextBox 14" id="14"/>
          <p:cNvSpPr txBox="true"/>
          <p:nvPr/>
        </p:nvSpPr>
        <p:spPr>
          <a:xfrm rot="0">
            <a:off x="1247467" y="2685226"/>
            <a:ext cx="14258806" cy="6680323"/>
          </a:xfrm>
          <a:prstGeom prst="rect">
            <a:avLst/>
          </a:prstGeom>
        </p:spPr>
        <p:txBody>
          <a:bodyPr anchor="t" rtlCol="false" tIns="0" lIns="0" bIns="0" rIns="0">
            <a:spAutoFit/>
          </a:bodyPr>
          <a:lstStyle/>
          <a:p>
            <a:pPr>
              <a:lnSpc>
                <a:spcPts val="3464"/>
              </a:lnSpc>
              <a:spcBef>
                <a:spcPct val="0"/>
              </a:spcBef>
            </a:pPr>
            <a:r>
              <a:rPr lang="en-US" sz="3464">
                <a:solidFill>
                  <a:srgbClr val="1A282C"/>
                </a:solidFill>
                <a:latin typeface="Fraunces"/>
              </a:rPr>
              <a:t>There are many ways to handle missing values in a dataset</a:t>
            </a:r>
          </a:p>
          <a:p>
            <a:pPr>
              <a:lnSpc>
                <a:spcPts val="3464"/>
              </a:lnSpc>
              <a:spcBef>
                <a:spcPct val="0"/>
              </a:spcBef>
            </a:pPr>
          </a:p>
          <a:p>
            <a:pPr marL="747901" indent="-373950" lvl="1">
              <a:lnSpc>
                <a:spcPts val="5681"/>
              </a:lnSpc>
              <a:buFont typeface="Arial"/>
              <a:buChar char="•"/>
            </a:pPr>
            <a:r>
              <a:rPr lang="en-US" sz="3464">
                <a:solidFill>
                  <a:srgbClr val="1A282C"/>
                </a:solidFill>
                <a:latin typeface="Fraunces"/>
              </a:rPr>
              <a:t>Removing Missing Values</a:t>
            </a:r>
          </a:p>
          <a:p>
            <a:pPr marL="747901" indent="-373950" lvl="1">
              <a:lnSpc>
                <a:spcPts val="5681"/>
              </a:lnSpc>
              <a:buFont typeface="Arial"/>
              <a:buChar char="•"/>
            </a:pPr>
            <a:r>
              <a:rPr lang="en-US" sz="3464" spc="-10">
                <a:solidFill>
                  <a:srgbClr val="1A282C"/>
                </a:solidFill>
                <a:latin typeface="Fraunces"/>
              </a:rPr>
              <a:t>Frequent Categorical Imputation</a:t>
            </a:r>
          </a:p>
          <a:p>
            <a:pPr marL="747901" indent="-373950" lvl="1">
              <a:lnSpc>
                <a:spcPts val="5681"/>
              </a:lnSpc>
              <a:buFont typeface="Arial"/>
              <a:buChar char="•"/>
            </a:pPr>
            <a:r>
              <a:rPr lang="en-US" sz="3464">
                <a:solidFill>
                  <a:srgbClr val="1A282C"/>
                </a:solidFill>
                <a:latin typeface="Fraunces"/>
              </a:rPr>
              <a:t>Adding a Variable To Capture NAN</a:t>
            </a:r>
          </a:p>
          <a:p>
            <a:pPr marL="747901" indent="-373950" lvl="1">
              <a:lnSpc>
                <a:spcPts val="5681"/>
              </a:lnSpc>
              <a:buFont typeface="Arial"/>
              <a:buChar char="•"/>
            </a:pPr>
            <a:r>
              <a:rPr lang="en-US" sz="3464">
                <a:solidFill>
                  <a:srgbClr val="1A282C"/>
                </a:solidFill>
                <a:latin typeface="Fraunces"/>
              </a:rPr>
              <a:t> Create a New Category (Random Category) for NAN Values</a:t>
            </a:r>
          </a:p>
          <a:p>
            <a:pPr marL="747901" indent="-373950" lvl="1">
              <a:lnSpc>
                <a:spcPts val="5681"/>
              </a:lnSpc>
              <a:buFont typeface="Arial"/>
              <a:buChar char="•"/>
            </a:pPr>
            <a:r>
              <a:rPr lang="en-US" sz="3464">
                <a:solidFill>
                  <a:srgbClr val="1A282C"/>
                </a:solidFill>
                <a:latin typeface="Fraunces"/>
              </a:rPr>
              <a:t>Adding an Indicator for Missing Values </a:t>
            </a:r>
          </a:p>
          <a:p>
            <a:pPr algn="ctr">
              <a:lnSpc>
                <a:spcPts val="3464"/>
              </a:lnSpc>
              <a:spcBef>
                <a:spcPct val="0"/>
              </a:spcBef>
            </a:pPr>
          </a:p>
          <a:p>
            <a:pPr algn="ctr">
              <a:lnSpc>
                <a:spcPts val="3464"/>
              </a:lnSpc>
              <a:spcBef>
                <a:spcPct val="0"/>
              </a:spcBef>
            </a:pPr>
          </a:p>
          <a:p>
            <a:pPr algn="ctr">
              <a:lnSpc>
                <a:spcPts val="3464"/>
              </a:lnSpc>
              <a:spcBef>
                <a:spcPct val="0"/>
              </a:spcBef>
            </a:pPr>
          </a:p>
          <a:p>
            <a:pPr algn="ctr">
              <a:lnSpc>
                <a:spcPts val="3464"/>
              </a:lnSpc>
              <a:spcBef>
                <a:spcPct val="0"/>
              </a:spcBef>
            </a:pPr>
          </a:p>
          <a:p>
            <a:pPr algn="ctr">
              <a:lnSpc>
                <a:spcPts val="3464"/>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6FFFC"/>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55962" y="-1028700"/>
            <a:ext cx="2820508" cy="4114800"/>
          </a:xfrm>
          <a:custGeom>
            <a:avLst/>
            <a:gdLst/>
            <a:ahLst/>
            <a:cxnLst/>
            <a:rect r="r" b="b" t="t" l="l"/>
            <a:pathLst>
              <a:path h="4114800" w="2820508">
                <a:moveTo>
                  <a:pt x="0" y="0"/>
                </a:moveTo>
                <a:lnTo>
                  <a:pt x="2820508" y="0"/>
                </a:lnTo>
                <a:lnTo>
                  <a:pt x="282050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1913663" y="7844291"/>
            <a:ext cx="2820508" cy="4114800"/>
          </a:xfrm>
          <a:custGeom>
            <a:avLst/>
            <a:gdLst/>
            <a:ahLst/>
            <a:cxnLst/>
            <a:rect r="r" b="b" t="t" l="l"/>
            <a:pathLst>
              <a:path h="4114800" w="2820508">
                <a:moveTo>
                  <a:pt x="2820509" y="0"/>
                </a:moveTo>
                <a:lnTo>
                  <a:pt x="0" y="0"/>
                </a:lnTo>
                <a:lnTo>
                  <a:pt x="0" y="4114800"/>
                </a:lnTo>
                <a:lnTo>
                  <a:pt x="2820509" y="4114800"/>
                </a:lnTo>
                <a:lnTo>
                  <a:pt x="2820509"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5400000">
            <a:off x="647146" y="5531404"/>
            <a:ext cx="2820508" cy="4114800"/>
          </a:xfrm>
          <a:custGeom>
            <a:avLst/>
            <a:gdLst/>
            <a:ahLst/>
            <a:cxnLst/>
            <a:rect r="r" b="b" t="t" l="l"/>
            <a:pathLst>
              <a:path h="4114800" w="2820508">
                <a:moveTo>
                  <a:pt x="2820508" y="0"/>
                </a:moveTo>
                <a:lnTo>
                  <a:pt x="0" y="0"/>
                </a:lnTo>
                <a:lnTo>
                  <a:pt x="0" y="4114800"/>
                </a:lnTo>
                <a:lnTo>
                  <a:pt x="2820508" y="4114800"/>
                </a:lnTo>
                <a:lnTo>
                  <a:pt x="2820508"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524713" y="1683922"/>
            <a:ext cx="16734587" cy="7957598"/>
            <a:chOff x="0" y="0"/>
            <a:chExt cx="4407463" cy="2095828"/>
          </a:xfrm>
        </p:grpSpPr>
        <p:sp>
          <p:nvSpPr>
            <p:cNvPr name="Freeform 6" id="6"/>
            <p:cNvSpPr/>
            <p:nvPr/>
          </p:nvSpPr>
          <p:spPr>
            <a:xfrm flipH="false" flipV="false" rot="0">
              <a:off x="0" y="0"/>
              <a:ext cx="4407463" cy="2095828"/>
            </a:xfrm>
            <a:custGeom>
              <a:avLst/>
              <a:gdLst/>
              <a:ahLst/>
              <a:cxnLst/>
              <a:rect r="r" b="b" t="t" l="l"/>
              <a:pathLst>
                <a:path h="2095828" w="4407463">
                  <a:moveTo>
                    <a:pt x="13879" y="0"/>
                  </a:moveTo>
                  <a:lnTo>
                    <a:pt x="4393584" y="0"/>
                  </a:lnTo>
                  <a:cubicBezTo>
                    <a:pt x="4397265" y="0"/>
                    <a:pt x="4400795" y="1462"/>
                    <a:pt x="4403398" y="4065"/>
                  </a:cubicBezTo>
                  <a:cubicBezTo>
                    <a:pt x="4406001" y="6668"/>
                    <a:pt x="4407463" y="10198"/>
                    <a:pt x="4407463" y="13879"/>
                  </a:cubicBezTo>
                  <a:lnTo>
                    <a:pt x="4407463" y="2081949"/>
                  </a:lnTo>
                  <a:cubicBezTo>
                    <a:pt x="4407463" y="2085630"/>
                    <a:pt x="4406001" y="2089160"/>
                    <a:pt x="4403398" y="2091763"/>
                  </a:cubicBezTo>
                  <a:cubicBezTo>
                    <a:pt x="4400795" y="2094366"/>
                    <a:pt x="4397265" y="2095828"/>
                    <a:pt x="4393584" y="2095828"/>
                  </a:cubicBezTo>
                  <a:lnTo>
                    <a:pt x="13879" y="2095828"/>
                  </a:lnTo>
                  <a:cubicBezTo>
                    <a:pt x="10198" y="2095828"/>
                    <a:pt x="6668" y="2094366"/>
                    <a:pt x="4065" y="2091763"/>
                  </a:cubicBezTo>
                  <a:cubicBezTo>
                    <a:pt x="1462" y="2089160"/>
                    <a:pt x="0" y="2085630"/>
                    <a:pt x="0" y="2081949"/>
                  </a:cubicBezTo>
                  <a:lnTo>
                    <a:pt x="0" y="13879"/>
                  </a:lnTo>
                  <a:cubicBezTo>
                    <a:pt x="0" y="10198"/>
                    <a:pt x="1462" y="6668"/>
                    <a:pt x="4065" y="4065"/>
                  </a:cubicBezTo>
                  <a:cubicBezTo>
                    <a:pt x="6668" y="1462"/>
                    <a:pt x="10198" y="0"/>
                    <a:pt x="13879" y="0"/>
                  </a:cubicBezTo>
                  <a:close/>
                </a:path>
              </a:pathLst>
            </a:custGeom>
            <a:solidFill>
              <a:srgbClr val="F5FFFE">
                <a:alpha val="84706"/>
              </a:srgbClr>
            </a:solidFill>
            <a:ln w="19050" cap="rnd">
              <a:solidFill>
                <a:srgbClr val="8BDFD5">
                  <a:alpha val="84706"/>
                </a:srgbClr>
              </a:solidFill>
              <a:prstDash val="solid"/>
              <a:round/>
            </a:ln>
          </p:spPr>
        </p:sp>
        <p:sp>
          <p:nvSpPr>
            <p:cNvPr name="TextBox 7" id="7"/>
            <p:cNvSpPr txBox="true"/>
            <p:nvPr/>
          </p:nvSpPr>
          <p:spPr>
            <a:xfrm>
              <a:off x="0" y="57150"/>
              <a:ext cx="4407463" cy="2038678"/>
            </a:xfrm>
            <a:prstGeom prst="rect">
              <a:avLst/>
            </a:prstGeom>
          </p:spPr>
          <p:txBody>
            <a:bodyPr anchor="ctr" rtlCol="false" tIns="50800" lIns="50800" bIns="50800" rIns="50800"/>
            <a:lstStyle/>
            <a:p>
              <a:pPr algn="just">
                <a:lnSpc>
                  <a:spcPts val="2499"/>
                </a:lnSpc>
              </a:pPr>
            </a:p>
          </p:txBody>
        </p:sp>
      </p:grpSp>
      <p:grpSp>
        <p:nvGrpSpPr>
          <p:cNvPr name="Group 8" id="8"/>
          <p:cNvGrpSpPr/>
          <p:nvPr/>
        </p:nvGrpSpPr>
        <p:grpSpPr>
          <a:xfrm rot="0">
            <a:off x="1172212" y="1288665"/>
            <a:ext cx="7719795" cy="877764"/>
            <a:chOff x="0" y="0"/>
            <a:chExt cx="2033197" cy="231181"/>
          </a:xfrm>
        </p:grpSpPr>
        <p:sp>
          <p:nvSpPr>
            <p:cNvPr name="Freeform 9" id="9"/>
            <p:cNvSpPr/>
            <p:nvPr/>
          </p:nvSpPr>
          <p:spPr>
            <a:xfrm flipH="false" flipV="false" rot="0">
              <a:off x="0" y="0"/>
              <a:ext cx="2033197" cy="231181"/>
            </a:xfrm>
            <a:custGeom>
              <a:avLst/>
              <a:gdLst/>
              <a:ahLst/>
              <a:cxnLst/>
              <a:rect r="r" b="b" t="t" l="l"/>
              <a:pathLst>
                <a:path h="231181" w="2033197">
                  <a:moveTo>
                    <a:pt x="50143" y="0"/>
                  </a:moveTo>
                  <a:lnTo>
                    <a:pt x="1983054" y="0"/>
                  </a:lnTo>
                  <a:cubicBezTo>
                    <a:pt x="2010747" y="0"/>
                    <a:pt x="2033197" y="22450"/>
                    <a:pt x="2033197" y="50143"/>
                  </a:cubicBezTo>
                  <a:lnTo>
                    <a:pt x="2033197" y="181037"/>
                  </a:lnTo>
                  <a:cubicBezTo>
                    <a:pt x="2033197" y="194336"/>
                    <a:pt x="2027914" y="207090"/>
                    <a:pt x="2018510" y="216494"/>
                  </a:cubicBezTo>
                  <a:cubicBezTo>
                    <a:pt x="2009107" y="225898"/>
                    <a:pt x="1996353" y="231181"/>
                    <a:pt x="1983054" y="231181"/>
                  </a:cubicBezTo>
                  <a:lnTo>
                    <a:pt x="50143" y="231181"/>
                  </a:lnTo>
                  <a:cubicBezTo>
                    <a:pt x="22450" y="231181"/>
                    <a:pt x="0" y="208731"/>
                    <a:pt x="0" y="181037"/>
                  </a:cubicBezTo>
                  <a:lnTo>
                    <a:pt x="0" y="50143"/>
                  </a:lnTo>
                  <a:cubicBezTo>
                    <a:pt x="0" y="22450"/>
                    <a:pt x="22450" y="0"/>
                    <a:pt x="50143" y="0"/>
                  </a:cubicBezTo>
                  <a:close/>
                </a:path>
              </a:pathLst>
            </a:custGeom>
            <a:solidFill>
              <a:srgbClr val="8BDFD5"/>
            </a:solidFill>
            <a:ln w="19050" cap="rnd">
              <a:solidFill>
                <a:srgbClr val="4C7D77"/>
              </a:solidFill>
              <a:prstDash val="solid"/>
              <a:round/>
            </a:ln>
          </p:spPr>
        </p:sp>
        <p:sp>
          <p:nvSpPr>
            <p:cNvPr name="TextBox 10" id="10"/>
            <p:cNvSpPr txBox="true"/>
            <p:nvPr/>
          </p:nvSpPr>
          <p:spPr>
            <a:xfrm>
              <a:off x="0" y="66675"/>
              <a:ext cx="2033197" cy="164506"/>
            </a:xfrm>
            <a:prstGeom prst="rect">
              <a:avLst/>
            </a:prstGeom>
          </p:spPr>
          <p:txBody>
            <a:bodyPr anchor="ctr" rtlCol="false" tIns="50800" lIns="50800" bIns="50800" rIns="50800"/>
            <a:lstStyle/>
            <a:p>
              <a:pPr algn="ctr">
                <a:lnSpc>
                  <a:spcPts val="2899"/>
                </a:lnSpc>
              </a:pPr>
              <a:r>
                <a:rPr lang="en-US" sz="2899">
                  <a:solidFill>
                    <a:srgbClr val="000000"/>
                  </a:solidFill>
                  <a:latin typeface="Fraunces Bold"/>
                </a:rPr>
                <a:t>IMPLEMENTATION METHODS</a:t>
              </a:r>
            </a:p>
          </p:txBody>
        </p:sp>
      </p:grpSp>
      <p:grpSp>
        <p:nvGrpSpPr>
          <p:cNvPr name="Group 11" id="11"/>
          <p:cNvGrpSpPr/>
          <p:nvPr/>
        </p:nvGrpSpPr>
        <p:grpSpPr>
          <a:xfrm rot="0">
            <a:off x="1028700" y="1288665"/>
            <a:ext cx="790514" cy="79051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B7B7"/>
            </a:solidFill>
            <a:ln w="19050" cap="sq">
              <a:solidFill>
                <a:srgbClr val="4C7D77"/>
              </a:solidFill>
              <a:prstDash val="solid"/>
              <a:miter/>
            </a:ln>
          </p:spPr>
        </p:sp>
        <p:sp>
          <p:nvSpPr>
            <p:cNvPr name="TextBox 13" id="13"/>
            <p:cNvSpPr txBox="true"/>
            <p:nvPr/>
          </p:nvSpPr>
          <p:spPr>
            <a:xfrm>
              <a:off x="76200" y="133350"/>
              <a:ext cx="660400" cy="603250"/>
            </a:xfrm>
            <a:prstGeom prst="rect">
              <a:avLst/>
            </a:prstGeom>
          </p:spPr>
          <p:txBody>
            <a:bodyPr anchor="ctr" rtlCol="false" tIns="50800" lIns="50800" bIns="50800" rIns="50800"/>
            <a:lstStyle/>
            <a:p>
              <a:pPr algn="ctr">
                <a:lnSpc>
                  <a:spcPts val="2499"/>
                </a:lnSpc>
              </a:pPr>
            </a:p>
          </p:txBody>
        </p:sp>
      </p:grpSp>
      <p:sp>
        <p:nvSpPr>
          <p:cNvPr name="TextBox 14" id="14"/>
          <p:cNvSpPr txBox="true"/>
          <p:nvPr/>
        </p:nvSpPr>
        <p:spPr>
          <a:xfrm rot="0">
            <a:off x="1247467" y="2685226"/>
            <a:ext cx="14258806" cy="8793838"/>
          </a:xfrm>
          <a:prstGeom prst="rect">
            <a:avLst/>
          </a:prstGeom>
        </p:spPr>
        <p:txBody>
          <a:bodyPr anchor="t" rtlCol="false" tIns="0" lIns="0" bIns="0" rIns="0">
            <a:spAutoFit/>
          </a:bodyPr>
          <a:lstStyle/>
          <a:p>
            <a:pPr marL="747901" indent="-373950" lvl="1">
              <a:lnSpc>
                <a:spcPts val="3464"/>
              </a:lnSpc>
              <a:buFont typeface="Arial"/>
              <a:buChar char="•"/>
            </a:pPr>
            <a:r>
              <a:rPr lang="en-US" sz="3464" spc="-10">
                <a:solidFill>
                  <a:srgbClr val="1A282C"/>
                </a:solidFill>
                <a:latin typeface="Fraunces Bold"/>
              </a:rPr>
              <a:t>Frequent Categorical Imputation</a:t>
            </a:r>
          </a:p>
          <a:p>
            <a:pPr>
              <a:lnSpc>
                <a:spcPts val="3464"/>
              </a:lnSpc>
            </a:pPr>
            <a:r>
              <a:rPr lang="en-US" sz="3464" spc="-10">
                <a:solidFill>
                  <a:srgbClr val="1A282C"/>
                </a:solidFill>
                <a:latin typeface="Fraunces Bold Italics"/>
              </a:rPr>
              <a:t>Assumptions</a:t>
            </a:r>
            <a:r>
              <a:rPr lang="en-US" sz="3464" spc="-10">
                <a:solidFill>
                  <a:srgbClr val="1A282C"/>
                </a:solidFill>
                <a:latin typeface="Fraunces"/>
              </a:rPr>
              <a:t>: Data is Missing At Random (MAR) and missing values look like the majority.</a:t>
            </a:r>
          </a:p>
          <a:p>
            <a:pPr>
              <a:lnSpc>
                <a:spcPts val="3464"/>
              </a:lnSpc>
            </a:pPr>
          </a:p>
          <a:p>
            <a:pPr>
              <a:lnSpc>
                <a:spcPts val="3464"/>
              </a:lnSpc>
            </a:pPr>
            <a:r>
              <a:rPr lang="en-US" sz="3464" spc="-10">
                <a:solidFill>
                  <a:srgbClr val="1A282C"/>
                </a:solidFill>
                <a:latin typeface="Fraunces Bold Italics"/>
              </a:rPr>
              <a:t> </a:t>
            </a:r>
            <a:r>
              <a:rPr lang="en-US" sz="3464" spc="-10">
                <a:solidFill>
                  <a:srgbClr val="1A282C"/>
                </a:solidFill>
                <a:latin typeface="Fraunces"/>
              </a:rPr>
              <a:t>Replacing NAN values with the most frequent occurred category in variable/column.</a:t>
            </a:r>
          </a:p>
          <a:p>
            <a:pPr>
              <a:lnSpc>
                <a:spcPts val="3464"/>
              </a:lnSpc>
            </a:pPr>
          </a:p>
          <a:p>
            <a:pPr>
              <a:lnSpc>
                <a:spcPts val="3464"/>
              </a:lnSpc>
            </a:pPr>
            <a:r>
              <a:rPr lang="en-US" sz="3464" spc="-10">
                <a:solidFill>
                  <a:srgbClr val="1A282C"/>
                </a:solidFill>
                <a:latin typeface="Fraunces Bold"/>
              </a:rPr>
              <a:t>Implementation:</a:t>
            </a:r>
          </a:p>
          <a:p>
            <a:pPr>
              <a:lnSpc>
                <a:spcPts val="3464"/>
              </a:lnSpc>
            </a:pPr>
            <a:r>
              <a:rPr lang="en-US" sz="3464" spc="-10">
                <a:solidFill>
                  <a:srgbClr val="1A282C"/>
                </a:solidFill>
                <a:latin typeface="Fraunces"/>
              </a:rPr>
              <a:t>Step 1: Find which category occurred most in each category using mode().</a:t>
            </a:r>
          </a:p>
          <a:p>
            <a:pPr>
              <a:lnSpc>
                <a:spcPts val="3464"/>
              </a:lnSpc>
            </a:pPr>
            <a:r>
              <a:rPr lang="en-US" sz="3464" spc="-10">
                <a:solidFill>
                  <a:srgbClr val="1A282C"/>
                </a:solidFill>
                <a:latin typeface="Fraunces"/>
              </a:rPr>
              <a:t>Step 2: Replace all NAN values in that column with that category.</a:t>
            </a:r>
          </a:p>
          <a:p>
            <a:pPr>
              <a:lnSpc>
                <a:spcPts val="3464"/>
              </a:lnSpc>
            </a:pPr>
            <a:r>
              <a:rPr lang="en-US" sz="3464" spc="-10">
                <a:solidFill>
                  <a:srgbClr val="1A282C"/>
                </a:solidFill>
                <a:latin typeface="Fraunces"/>
              </a:rPr>
              <a:t>Step 3: Drop original columns and keep newly imputed columns.</a:t>
            </a:r>
          </a:p>
          <a:p>
            <a:pPr>
              <a:lnSpc>
                <a:spcPts val="3464"/>
              </a:lnSpc>
            </a:pPr>
          </a:p>
          <a:p>
            <a:pPr>
              <a:lnSpc>
                <a:spcPts val="3464"/>
              </a:lnSpc>
            </a:pPr>
          </a:p>
          <a:p>
            <a:pPr>
              <a:lnSpc>
                <a:spcPts val="3464"/>
              </a:lnSpc>
            </a:pPr>
          </a:p>
          <a:p>
            <a:pPr algn="ctr">
              <a:lnSpc>
                <a:spcPts val="3464"/>
              </a:lnSpc>
              <a:spcBef>
                <a:spcPct val="0"/>
              </a:spcBef>
            </a:pPr>
          </a:p>
          <a:p>
            <a:pPr algn="ctr">
              <a:lnSpc>
                <a:spcPts val="3464"/>
              </a:lnSpc>
              <a:spcBef>
                <a:spcPct val="0"/>
              </a:spcBef>
            </a:pPr>
          </a:p>
          <a:p>
            <a:pPr algn="ctr">
              <a:lnSpc>
                <a:spcPts val="3464"/>
              </a:lnSpc>
              <a:spcBef>
                <a:spcPct val="0"/>
              </a:spcBef>
            </a:pPr>
          </a:p>
          <a:p>
            <a:pPr algn="ctr">
              <a:lnSpc>
                <a:spcPts val="3464"/>
              </a:lnSpc>
              <a:spcBef>
                <a:spcPct val="0"/>
              </a:spcBef>
            </a:pPr>
          </a:p>
          <a:p>
            <a:pPr algn="ctr">
              <a:lnSpc>
                <a:spcPts val="3464"/>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6FFFC"/>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55962" y="-1028700"/>
            <a:ext cx="2820508" cy="4114800"/>
          </a:xfrm>
          <a:custGeom>
            <a:avLst/>
            <a:gdLst/>
            <a:ahLst/>
            <a:cxnLst/>
            <a:rect r="r" b="b" t="t" l="l"/>
            <a:pathLst>
              <a:path h="4114800" w="2820508">
                <a:moveTo>
                  <a:pt x="0" y="0"/>
                </a:moveTo>
                <a:lnTo>
                  <a:pt x="2820508" y="0"/>
                </a:lnTo>
                <a:lnTo>
                  <a:pt x="282050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1913663" y="7844291"/>
            <a:ext cx="2820508" cy="4114800"/>
          </a:xfrm>
          <a:custGeom>
            <a:avLst/>
            <a:gdLst/>
            <a:ahLst/>
            <a:cxnLst/>
            <a:rect r="r" b="b" t="t" l="l"/>
            <a:pathLst>
              <a:path h="4114800" w="2820508">
                <a:moveTo>
                  <a:pt x="2820509" y="0"/>
                </a:moveTo>
                <a:lnTo>
                  <a:pt x="0" y="0"/>
                </a:lnTo>
                <a:lnTo>
                  <a:pt x="0" y="4114800"/>
                </a:lnTo>
                <a:lnTo>
                  <a:pt x="2820509" y="4114800"/>
                </a:lnTo>
                <a:lnTo>
                  <a:pt x="2820509"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5400000">
            <a:off x="647146" y="5531404"/>
            <a:ext cx="2820508" cy="4114800"/>
          </a:xfrm>
          <a:custGeom>
            <a:avLst/>
            <a:gdLst/>
            <a:ahLst/>
            <a:cxnLst/>
            <a:rect r="r" b="b" t="t" l="l"/>
            <a:pathLst>
              <a:path h="4114800" w="2820508">
                <a:moveTo>
                  <a:pt x="2820508" y="0"/>
                </a:moveTo>
                <a:lnTo>
                  <a:pt x="0" y="0"/>
                </a:lnTo>
                <a:lnTo>
                  <a:pt x="0" y="4114800"/>
                </a:lnTo>
                <a:lnTo>
                  <a:pt x="2820508" y="4114800"/>
                </a:lnTo>
                <a:lnTo>
                  <a:pt x="2820508"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524713" y="1683922"/>
            <a:ext cx="16734587" cy="7957598"/>
            <a:chOff x="0" y="0"/>
            <a:chExt cx="4407463" cy="2095828"/>
          </a:xfrm>
        </p:grpSpPr>
        <p:sp>
          <p:nvSpPr>
            <p:cNvPr name="Freeform 6" id="6"/>
            <p:cNvSpPr/>
            <p:nvPr/>
          </p:nvSpPr>
          <p:spPr>
            <a:xfrm flipH="false" flipV="false" rot="0">
              <a:off x="0" y="0"/>
              <a:ext cx="4407463" cy="2095828"/>
            </a:xfrm>
            <a:custGeom>
              <a:avLst/>
              <a:gdLst/>
              <a:ahLst/>
              <a:cxnLst/>
              <a:rect r="r" b="b" t="t" l="l"/>
              <a:pathLst>
                <a:path h="2095828" w="4407463">
                  <a:moveTo>
                    <a:pt x="13879" y="0"/>
                  </a:moveTo>
                  <a:lnTo>
                    <a:pt x="4393584" y="0"/>
                  </a:lnTo>
                  <a:cubicBezTo>
                    <a:pt x="4397265" y="0"/>
                    <a:pt x="4400795" y="1462"/>
                    <a:pt x="4403398" y="4065"/>
                  </a:cubicBezTo>
                  <a:cubicBezTo>
                    <a:pt x="4406001" y="6668"/>
                    <a:pt x="4407463" y="10198"/>
                    <a:pt x="4407463" y="13879"/>
                  </a:cubicBezTo>
                  <a:lnTo>
                    <a:pt x="4407463" y="2081949"/>
                  </a:lnTo>
                  <a:cubicBezTo>
                    <a:pt x="4407463" y="2085630"/>
                    <a:pt x="4406001" y="2089160"/>
                    <a:pt x="4403398" y="2091763"/>
                  </a:cubicBezTo>
                  <a:cubicBezTo>
                    <a:pt x="4400795" y="2094366"/>
                    <a:pt x="4397265" y="2095828"/>
                    <a:pt x="4393584" y="2095828"/>
                  </a:cubicBezTo>
                  <a:lnTo>
                    <a:pt x="13879" y="2095828"/>
                  </a:lnTo>
                  <a:cubicBezTo>
                    <a:pt x="10198" y="2095828"/>
                    <a:pt x="6668" y="2094366"/>
                    <a:pt x="4065" y="2091763"/>
                  </a:cubicBezTo>
                  <a:cubicBezTo>
                    <a:pt x="1462" y="2089160"/>
                    <a:pt x="0" y="2085630"/>
                    <a:pt x="0" y="2081949"/>
                  </a:cubicBezTo>
                  <a:lnTo>
                    <a:pt x="0" y="13879"/>
                  </a:lnTo>
                  <a:cubicBezTo>
                    <a:pt x="0" y="10198"/>
                    <a:pt x="1462" y="6668"/>
                    <a:pt x="4065" y="4065"/>
                  </a:cubicBezTo>
                  <a:cubicBezTo>
                    <a:pt x="6668" y="1462"/>
                    <a:pt x="10198" y="0"/>
                    <a:pt x="13879" y="0"/>
                  </a:cubicBezTo>
                  <a:close/>
                </a:path>
              </a:pathLst>
            </a:custGeom>
            <a:solidFill>
              <a:srgbClr val="F5FFFE">
                <a:alpha val="84706"/>
              </a:srgbClr>
            </a:solidFill>
            <a:ln w="19050" cap="rnd">
              <a:solidFill>
                <a:srgbClr val="8BDFD5">
                  <a:alpha val="84706"/>
                </a:srgbClr>
              </a:solidFill>
              <a:prstDash val="solid"/>
              <a:round/>
            </a:ln>
          </p:spPr>
        </p:sp>
        <p:sp>
          <p:nvSpPr>
            <p:cNvPr name="TextBox 7" id="7"/>
            <p:cNvSpPr txBox="true"/>
            <p:nvPr/>
          </p:nvSpPr>
          <p:spPr>
            <a:xfrm>
              <a:off x="0" y="57150"/>
              <a:ext cx="4407463" cy="2038678"/>
            </a:xfrm>
            <a:prstGeom prst="rect">
              <a:avLst/>
            </a:prstGeom>
          </p:spPr>
          <p:txBody>
            <a:bodyPr anchor="ctr" rtlCol="false" tIns="50800" lIns="50800" bIns="50800" rIns="50800"/>
            <a:lstStyle/>
            <a:p>
              <a:pPr algn="just">
                <a:lnSpc>
                  <a:spcPts val="2499"/>
                </a:lnSpc>
              </a:pPr>
            </a:p>
          </p:txBody>
        </p:sp>
      </p:grpSp>
      <p:grpSp>
        <p:nvGrpSpPr>
          <p:cNvPr name="Group 8" id="8"/>
          <p:cNvGrpSpPr/>
          <p:nvPr/>
        </p:nvGrpSpPr>
        <p:grpSpPr>
          <a:xfrm rot="0">
            <a:off x="1172212" y="1288665"/>
            <a:ext cx="7719795" cy="877764"/>
            <a:chOff x="0" y="0"/>
            <a:chExt cx="2033197" cy="231181"/>
          </a:xfrm>
        </p:grpSpPr>
        <p:sp>
          <p:nvSpPr>
            <p:cNvPr name="Freeform 9" id="9"/>
            <p:cNvSpPr/>
            <p:nvPr/>
          </p:nvSpPr>
          <p:spPr>
            <a:xfrm flipH="false" flipV="false" rot="0">
              <a:off x="0" y="0"/>
              <a:ext cx="2033197" cy="231181"/>
            </a:xfrm>
            <a:custGeom>
              <a:avLst/>
              <a:gdLst/>
              <a:ahLst/>
              <a:cxnLst/>
              <a:rect r="r" b="b" t="t" l="l"/>
              <a:pathLst>
                <a:path h="231181" w="2033197">
                  <a:moveTo>
                    <a:pt x="50143" y="0"/>
                  </a:moveTo>
                  <a:lnTo>
                    <a:pt x="1983054" y="0"/>
                  </a:lnTo>
                  <a:cubicBezTo>
                    <a:pt x="2010747" y="0"/>
                    <a:pt x="2033197" y="22450"/>
                    <a:pt x="2033197" y="50143"/>
                  </a:cubicBezTo>
                  <a:lnTo>
                    <a:pt x="2033197" y="181037"/>
                  </a:lnTo>
                  <a:cubicBezTo>
                    <a:pt x="2033197" y="194336"/>
                    <a:pt x="2027914" y="207090"/>
                    <a:pt x="2018510" y="216494"/>
                  </a:cubicBezTo>
                  <a:cubicBezTo>
                    <a:pt x="2009107" y="225898"/>
                    <a:pt x="1996353" y="231181"/>
                    <a:pt x="1983054" y="231181"/>
                  </a:cubicBezTo>
                  <a:lnTo>
                    <a:pt x="50143" y="231181"/>
                  </a:lnTo>
                  <a:cubicBezTo>
                    <a:pt x="22450" y="231181"/>
                    <a:pt x="0" y="208731"/>
                    <a:pt x="0" y="181037"/>
                  </a:cubicBezTo>
                  <a:lnTo>
                    <a:pt x="0" y="50143"/>
                  </a:lnTo>
                  <a:cubicBezTo>
                    <a:pt x="0" y="22450"/>
                    <a:pt x="22450" y="0"/>
                    <a:pt x="50143" y="0"/>
                  </a:cubicBezTo>
                  <a:close/>
                </a:path>
              </a:pathLst>
            </a:custGeom>
            <a:solidFill>
              <a:srgbClr val="8BDFD5"/>
            </a:solidFill>
            <a:ln w="19050" cap="rnd">
              <a:solidFill>
                <a:srgbClr val="4C7D77"/>
              </a:solidFill>
              <a:prstDash val="solid"/>
              <a:round/>
            </a:ln>
          </p:spPr>
        </p:sp>
        <p:sp>
          <p:nvSpPr>
            <p:cNvPr name="TextBox 10" id="10"/>
            <p:cNvSpPr txBox="true"/>
            <p:nvPr/>
          </p:nvSpPr>
          <p:spPr>
            <a:xfrm>
              <a:off x="0" y="66675"/>
              <a:ext cx="2033197" cy="164506"/>
            </a:xfrm>
            <a:prstGeom prst="rect">
              <a:avLst/>
            </a:prstGeom>
          </p:spPr>
          <p:txBody>
            <a:bodyPr anchor="ctr" rtlCol="false" tIns="50800" lIns="50800" bIns="50800" rIns="50800"/>
            <a:lstStyle/>
            <a:p>
              <a:pPr algn="ctr">
                <a:lnSpc>
                  <a:spcPts val="2799"/>
                </a:lnSpc>
              </a:pPr>
              <a:r>
                <a:rPr lang="en-US" sz="2799">
                  <a:solidFill>
                    <a:srgbClr val="000000"/>
                  </a:solidFill>
                  <a:latin typeface="Fraunces Bold"/>
                </a:rPr>
                <a:t>IMPLEMENTATION METHODS</a:t>
              </a:r>
            </a:p>
          </p:txBody>
        </p:sp>
      </p:grpSp>
      <p:grpSp>
        <p:nvGrpSpPr>
          <p:cNvPr name="Group 11" id="11"/>
          <p:cNvGrpSpPr/>
          <p:nvPr/>
        </p:nvGrpSpPr>
        <p:grpSpPr>
          <a:xfrm rot="0">
            <a:off x="1028700" y="1288665"/>
            <a:ext cx="790514" cy="79051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B7B7"/>
            </a:solidFill>
            <a:ln w="19050" cap="sq">
              <a:solidFill>
                <a:srgbClr val="4C7D77"/>
              </a:solidFill>
              <a:prstDash val="solid"/>
              <a:miter/>
            </a:ln>
          </p:spPr>
        </p:sp>
        <p:sp>
          <p:nvSpPr>
            <p:cNvPr name="TextBox 13" id="13"/>
            <p:cNvSpPr txBox="true"/>
            <p:nvPr/>
          </p:nvSpPr>
          <p:spPr>
            <a:xfrm>
              <a:off x="76200" y="133350"/>
              <a:ext cx="660400" cy="603250"/>
            </a:xfrm>
            <a:prstGeom prst="rect">
              <a:avLst/>
            </a:prstGeom>
          </p:spPr>
          <p:txBody>
            <a:bodyPr anchor="ctr" rtlCol="false" tIns="50800" lIns="50800" bIns="50800" rIns="50800"/>
            <a:lstStyle/>
            <a:p>
              <a:pPr algn="ctr">
                <a:lnSpc>
                  <a:spcPts val="2499"/>
                </a:lnSpc>
              </a:pPr>
            </a:p>
          </p:txBody>
        </p:sp>
      </p:grpSp>
      <p:sp>
        <p:nvSpPr>
          <p:cNvPr name="TextBox 14" id="14"/>
          <p:cNvSpPr txBox="true"/>
          <p:nvPr/>
        </p:nvSpPr>
        <p:spPr>
          <a:xfrm rot="0">
            <a:off x="1247467" y="2685226"/>
            <a:ext cx="14258806" cy="10546438"/>
          </a:xfrm>
          <a:prstGeom prst="rect">
            <a:avLst/>
          </a:prstGeom>
        </p:spPr>
        <p:txBody>
          <a:bodyPr anchor="t" rtlCol="false" tIns="0" lIns="0" bIns="0" rIns="0">
            <a:spAutoFit/>
          </a:bodyPr>
          <a:lstStyle/>
          <a:p>
            <a:pPr>
              <a:lnSpc>
                <a:spcPts val="3464"/>
              </a:lnSpc>
            </a:pPr>
            <a:r>
              <a:rPr lang="en-US" sz="3464" spc="-10">
                <a:solidFill>
                  <a:srgbClr val="1A282C"/>
                </a:solidFill>
                <a:latin typeface="Fraunces Bold"/>
              </a:rPr>
              <a:t>2. Adding a Variable To Capture NAN</a:t>
            </a:r>
          </a:p>
          <a:p>
            <a:pPr>
              <a:lnSpc>
                <a:spcPts val="3464"/>
              </a:lnSpc>
            </a:pPr>
            <a:r>
              <a:rPr lang="en-US" sz="3464" spc="-10">
                <a:solidFill>
                  <a:srgbClr val="1A282C"/>
                </a:solidFill>
                <a:latin typeface="Fraunces Bold Italics"/>
              </a:rPr>
              <a:t>Assumptions</a:t>
            </a:r>
            <a:r>
              <a:rPr lang="en-US" sz="3464" spc="-10">
                <a:solidFill>
                  <a:srgbClr val="1A282C"/>
                </a:solidFill>
                <a:latin typeface="Fraunces"/>
              </a:rPr>
              <a:t>: No assumption, can be worked with all type categorical columns.</a:t>
            </a:r>
          </a:p>
          <a:p>
            <a:pPr>
              <a:lnSpc>
                <a:spcPts val="3464"/>
              </a:lnSpc>
            </a:pPr>
          </a:p>
          <a:p>
            <a:pPr>
              <a:lnSpc>
                <a:spcPts val="3464"/>
              </a:lnSpc>
            </a:pPr>
            <a:r>
              <a:rPr lang="en-US" sz="3464" spc="-10">
                <a:solidFill>
                  <a:srgbClr val="1A282C"/>
                </a:solidFill>
                <a:latin typeface="Fraunces Bold Italics"/>
              </a:rPr>
              <a:t> </a:t>
            </a:r>
            <a:r>
              <a:rPr lang="en-US" sz="3464" spc="-10">
                <a:solidFill>
                  <a:srgbClr val="1A282C"/>
                </a:solidFill>
                <a:latin typeface="Fraunces"/>
              </a:rPr>
              <a:t>Replace NAN categories with most occurred values, and add a new feature to introduce some weight/importance to non-imputed and imputed observations.</a:t>
            </a:r>
          </a:p>
          <a:p>
            <a:pPr>
              <a:lnSpc>
                <a:spcPts val="3464"/>
              </a:lnSpc>
            </a:pPr>
          </a:p>
          <a:p>
            <a:pPr>
              <a:lnSpc>
                <a:spcPts val="3464"/>
              </a:lnSpc>
            </a:pPr>
            <a:r>
              <a:rPr lang="en-US" sz="3464" spc="-10">
                <a:solidFill>
                  <a:srgbClr val="1A282C"/>
                </a:solidFill>
                <a:latin typeface="Fraunces Bold Italics"/>
              </a:rPr>
              <a:t>Implementation:</a:t>
            </a:r>
          </a:p>
          <a:p>
            <a:pPr>
              <a:lnSpc>
                <a:spcPts val="3464"/>
              </a:lnSpc>
            </a:pPr>
            <a:r>
              <a:rPr lang="en-US" sz="3464" spc="-10">
                <a:solidFill>
                  <a:srgbClr val="1A282C"/>
                </a:solidFill>
                <a:latin typeface="Fraunces"/>
              </a:rPr>
              <a:t>Step 1. </a:t>
            </a:r>
          </a:p>
          <a:p>
            <a:pPr>
              <a:lnSpc>
                <a:spcPts val="3464"/>
              </a:lnSpc>
            </a:pPr>
            <a:r>
              <a:rPr lang="en-US" sz="3464" spc="-10">
                <a:solidFill>
                  <a:srgbClr val="1A282C"/>
                </a:solidFill>
                <a:latin typeface="Fraunces"/>
              </a:rPr>
              <a:t>Create a new column and replace 1 if the category is NAN else 0. This column is an importance column to the imputed category.</a:t>
            </a:r>
          </a:p>
          <a:p>
            <a:pPr>
              <a:lnSpc>
                <a:spcPts val="3464"/>
              </a:lnSpc>
            </a:pPr>
            <a:r>
              <a:rPr lang="en-US" sz="3464" spc="-10">
                <a:solidFill>
                  <a:srgbClr val="1A282C"/>
                </a:solidFill>
                <a:latin typeface="Fraunces"/>
              </a:rPr>
              <a:t>Step 2.</a:t>
            </a:r>
          </a:p>
          <a:p>
            <a:pPr>
              <a:lnSpc>
                <a:spcPts val="3464"/>
              </a:lnSpc>
            </a:pPr>
            <a:r>
              <a:rPr lang="en-US" sz="3464" spc="-10">
                <a:solidFill>
                  <a:srgbClr val="1A282C"/>
                </a:solidFill>
                <a:latin typeface="Fraunces"/>
              </a:rPr>
              <a:t> Replace NAN value with most occurred category in the actual column.</a:t>
            </a:r>
          </a:p>
          <a:p>
            <a:pPr>
              <a:lnSpc>
                <a:spcPts val="3464"/>
              </a:lnSpc>
            </a:pPr>
          </a:p>
          <a:p>
            <a:pPr>
              <a:lnSpc>
                <a:spcPts val="3464"/>
              </a:lnSpc>
            </a:pPr>
          </a:p>
          <a:p>
            <a:pPr>
              <a:lnSpc>
                <a:spcPts val="3464"/>
              </a:lnSpc>
            </a:pPr>
          </a:p>
          <a:p>
            <a:pPr>
              <a:lnSpc>
                <a:spcPts val="3464"/>
              </a:lnSpc>
            </a:pPr>
          </a:p>
          <a:p>
            <a:pPr algn="ctr">
              <a:lnSpc>
                <a:spcPts val="3464"/>
              </a:lnSpc>
              <a:spcBef>
                <a:spcPct val="0"/>
              </a:spcBef>
            </a:pPr>
          </a:p>
          <a:p>
            <a:pPr algn="ctr">
              <a:lnSpc>
                <a:spcPts val="3464"/>
              </a:lnSpc>
              <a:spcBef>
                <a:spcPct val="0"/>
              </a:spcBef>
            </a:pPr>
          </a:p>
          <a:p>
            <a:pPr algn="ctr">
              <a:lnSpc>
                <a:spcPts val="3464"/>
              </a:lnSpc>
              <a:spcBef>
                <a:spcPct val="0"/>
              </a:spcBef>
            </a:pPr>
          </a:p>
          <a:p>
            <a:pPr algn="ctr">
              <a:lnSpc>
                <a:spcPts val="3464"/>
              </a:lnSpc>
              <a:spcBef>
                <a:spcPct val="0"/>
              </a:spcBef>
            </a:pPr>
          </a:p>
          <a:p>
            <a:pPr algn="ctr">
              <a:lnSpc>
                <a:spcPts val="3464"/>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6FFFC"/>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55962" y="-1028700"/>
            <a:ext cx="2820508" cy="4114800"/>
          </a:xfrm>
          <a:custGeom>
            <a:avLst/>
            <a:gdLst/>
            <a:ahLst/>
            <a:cxnLst/>
            <a:rect r="r" b="b" t="t" l="l"/>
            <a:pathLst>
              <a:path h="4114800" w="2820508">
                <a:moveTo>
                  <a:pt x="0" y="0"/>
                </a:moveTo>
                <a:lnTo>
                  <a:pt x="2820508" y="0"/>
                </a:lnTo>
                <a:lnTo>
                  <a:pt x="282050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1913663" y="7844291"/>
            <a:ext cx="2820508" cy="4114800"/>
          </a:xfrm>
          <a:custGeom>
            <a:avLst/>
            <a:gdLst/>
            <a:ahLst/>
            <a:cxnLst/>
            <a:rect r="r" b="b" t="t" l="l"/>
            <a:pathLst>
              <a:path h="4114800" w="2820508">
                <a:moveTo>
                  <a:pt x="2820509" y="0"/>
                </a:moveTo>
                <a:lnTo>
                  <a:pt x="0" y="0"/>
                </a:lnTo>
                <a:lnTo>
                  <a:pt x="0" y="4114800"/>
                </a:lnTo>
                <a:lnTo>
                  <a:pt x="2820509" y="4114800"/>
                </a:lnTo>
                <a:lnTo>
                  <a:pt x="2820509"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5400000">
            <a:off x="647146" y="5531404"/>
            <a:ext cx="2820508" cy="4114800"/>
          </a:xfrm>
          <a:custGeom>
            <a:avLst/>
            <a:gdLst/>
            <a:ahLst/>
            <a:cxnLst/>
            <a:rect r="r" b="b" t="t" l="l"/>
            <a:pathLst>
              <a:path h="4114800" w="2820508">
                <a:moveTo>
                  <a:pt x="2820508" y="0"/>
                </a:moveTo>
                <a:lnTo>
                  <a:pt x="0" y="0"/>
                </a:lnTo>
                <a:lnTo>
                  <a:pt x="0" y="4114800"/>
                </a:lnTo>
                <a:lnTo>
                  <a:pt x="2820508" y="4114800"/>
                </a:lnTo>
                <a:lnTo>
                  <a:pt x="2820508"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524713" y="1683922"/>
            <a:ext cx="16734587" cy="7957598"/>
            <a:chOff x="0" y="0"/>
            <a:chExt cx="4407463" cy="2095828"/>
          </a:xfrm>
        </p:grpSpPr>
        <p:sp>
          <p:nvSpPr>
            <p:cNvPr name="Freeform 6" id="6"/>
            <p:cNvSpPr/>
            <p:nvPr/>
          </p:nvSpPr>
          <p:spPr>
            <a:xfrm flipH="false" flipV="false" rot="0">
              <a:off x="0" y="0"/>
              <a:ext cx="4407463" cy="2095828"/>
            </a:xfrm>
            <a:custGeom>
              <a:avLst/>
              <a:gdLst/>
              <a:ahLst/>
              <a:cxnLst/>
              <a:rect r="r" b="b" t="t" l="l"/>
              <a:pathLst>
                <a:path h="2095828" w="4407463">
                  <a:moveTo>
                    <a:pt x="13879" y="0"/>
                  </a:moveTo>
                  <a:lnTo>
                    <a:pt x="4393584" y="0"/>
                  </a:lnTo>
                  <a:cubicBezTo>
                    <a:pt x="4397265" y="0"/>
                    <a:pt x="4400795" y="1462"/>
                    <a:pt x="4403398" y="4065"/>
                  </a:cubicBezTo>
                  <a:cubicBezTo>
                    <a:pt x="4406001" y="6668"/>
                    <a:pt x="4407463" y="10198"/>
                    <a:pt x="4407463" y="13879"/>
                  </a:cubicBezTo>
                  <a:lnTo>
                    <a:pt x="4407463" y="2081949"/>
                  </a:lnTo>
                  <a:cubicBezTo>
                    <a:pt x="4407463" y="2085630"/>
                    <a:pt x="4406001" y="2089160"/>
                    <a:pt x="4403398" y="2091763"/>
                  </a:cubicBezTo>
                  <a:cubicBezTo>
                    <a:pt x="4400795" y="2094366"/>
                    <a:pt x="4397265" y="2095828"/>
                    <a:pt x="4393584" y="2095828"/>
                  </a:cubicBezTo>
                  <a:lnTo>
                    <a:pt x="13879" y="2095828"/>
                  </a:lnTo>
                  <a:cubicBezTo>
                    <a:pt x="10198" y="2095828"/>
                    <a:pt x="6668" y="2094366"/>
                    <a:pt x="4065" y="2091763"/>
                  </a:cubicBezTo>
                  <a:cubicBezTo>
                    <a:pt x="1462" y="2089160"/>
                    <a:pt x="0" y="2085630"/>
                    <a:pt x="0" y="2081949"/>
                  </a:cubicBezTo>
                  <a:lnTo>
                    <a:pt x="0" y="13879"/>
                  </a:lnTo>
                  <a:cubicBezTo>
                    <a:pt x="0" y="10198"/>
                    <a:pt x="1462" y="6668"/>
                    <a:pt x="4065" y="4065"/>
                  </a:cubicBezTo>
                  <a:cubicBezTo>
                    <a:pt x="6668" y="1462"/>
                    <a:pt x="10198" y="0"/>
                    <a:pt x="13879" y="0"/>
                  </a:cubicBezTo>
                  <a:close/>
                </a:path>
              </a:pathLst>
            </a:custGeom>
            <a:solidFill>
              <a:srgbClr val="F5FFFE">
                <a:alpha val="84706"/>
              </a:srgbClr>
            </a:solidFill>
            <a:ln w="19050" cap="rnd">
              <a:solidFill>
                <a:srgbClr val="8BDFD5">
                  <a:alpha val="84706"/>
                </a:srgbClr>
              </a:solidFill>
              <a:prstDash val="solid"/>
              <a:round/>
            </a:ln>
          </p:spPr>
        </p:sp>
        <p:sp>
          <p:nvSpPr>
            <p:cNvPr name="TextBox 7" id="7"/>
            <p:cNvSpPr txBox="true"/>
            <p:nvPr/>
          </p:nvSpPr>
          <p:spPr>
            <a:xfrm>
              <a:off x="0" y="57150"/>
              <a:ext cx="4407463" cy="2038678"/>
            </a:xfrm>
            <a:prstGeom prst="rect">
              <a:avLst/>
            </a:prstGeom>
          </p:spPr>
          <p:txBody>
            <a:bodyPr anchor="ctr" rtlCol="false" tIns="50800" lIns="50800" bIns="50800" rIns="50800"/>
            <a:lstStyle/>
            <a:p>
              <a:pPr algn="just">
                <a:lnSpc>
                  <a:spcPts val="2499"/>
                </a:lnSpc>
              </a:pPr>
            </a:p>
          </p:txBody>
        </p:sp>
      </p:grpSp>
      <p:grpSp>
        <p:nvGrpSpPr>
          <p:cNvPr name="Group 8" id="8"/>
          <p:cNvGrpSpPr/>
          <p:nvPr/>
        </p:nvGrpSpPr>
        <p:grpSpPr>
          <a:xfrm rot="0">
            <a:off x="1172212" y="1288665"/>
            <a:ext cx="7719795" cy="877764"/>
            <a:chOff x="0" y="0"/>
            <a:chExt cx="2033197" cy="231181"/>
          </a:xfrm>
        </p:grpSpPr>
        <p:sp>
          <p:nvSpPr>
            <p:cNvPr name="Freeform 9" id="9"/>
            <p:cNvSpPr/>
            <p:nvPr/>
          </p:nvSpPr>
          <p:spPr>
            <a:xfrm flipH="false" flipV="false" rot="0">
              <a:off x="0" y="0"/>
              <a:ext cx="2033197" cy="231181"/>
            </a:xfrm>
            <a:custGeom>
              <a:avLst/>
              <a:gdLst/>
              <a:ahLst/>
              <a:cxnLst/>
              <a:rect r="r" b="b" t="t" l="l"/>
              <a:pathLst>
                <a:path h="231181" w="2033197">
                  <a:moveTo>
                    <a:pt x="50143" y="0"/>
                  </a:moveTo>
                  <a:lnTo>
                    <a:pt x="1983054" y="0"/>
                  </a:lnTo>
                  <a:cubicBezTo>
                    <a:pt x="2010747" y="0"/>
                    <a:pt x="2033197" y="22450"/>
                    <a:pt x="2033197" y="50143"/>
                  </a:cubicBezTo>
                  <a:lnTo>
                    <a:pt x="2033197" y="181037"/>
                  </a:lnTo>
                  <a:cubicBezTo>
                    <a:pt x="2033197" y="194336"/>
                    <a:pt x="2027914" y="207090"/>
                    <a:pt x="2018510" y="216494"/>
                  </a:cubicBezTo>
                  <a:cubicBezTo>
                    <a:pt x="2009107" y="225898"/>
                    <a:pt x="1996353" y="231181"/>
                    <a:pt x="1983054" y="231181"/>
                  </a:cubicBezTo>
                  <a:lnTo>
                    <a:pt x="50143" y="231181"/>
                  </a:lnTo>
                  <a:cubicBezTo>
                    <a:pt x="22450" y="231181"/>
                    <a:pt x="0" y="208731"/>
                    <a:pt x="0" y="181037"/>
                  </a:cubicBezTo>
                  <a:lnTo>
                    <a:pt x="0" y="50143"/>
                  </a:lnTo>
                  <a:cubicBezTo>
                    <a:pt x="0" y="22450"/>
                    <a:pt x="22450" y="0"/>
                    <a:pt x="50143" y="0"/>
                  </a:cubicBezTo>
                  <a:close/>
                </a:path>
              </a:pathLst>
            </a:custGeom>
            <a:solidFill>
              <a:srgbClr val="8BDFD5"/>
            </a:solidFill>
            <a:ln w="19050" cap="rnd">
              <a:solidFill>
                <a:srgbClr val="4C7D77"/>
              </a:solidFill>
              <a:prstDash val="solid"/>
              <a:round/>
            </a:ln>
          </p:spPr>
        </p:sp>
        <p:sp>
          <p:nvSpPr>
            <p:cNvPr name="TextBox 10" id="10"/>
            <p:cNvSpPr txBox="true"/>
            <p:nvPr/>
          </p:nvSpPr>
          <p:spPr>
            <a:xfrm>
              <a:off x="0" y="66675"/>
              <a:ext cx="2033197" cy="164506"/>
            </a:xfrm>
            <a:prstGeom prst="rect">
              <a:avLst/>
            </a:prstGeom>
          </p:spPr>
          <p:txBody>
            <a:bodyPr anchor="ctr" rtlCol="false" tIns="50800" lIns="50800" bIns="50800" rIns="50800"/>
            <a:lstStyle/>
            <a:p>
              <a:pPr algn="ctr">
                <a:lnSpc>
                  <a:spcPts val="2799"/>
                </a:lnSpc>
              </a:pPr>
              <a:r>
                <a:rPr lang="en-US" sz="2799">
                  <a:solidFill>
                    <a:srgbClr val="000000"/>
                  </a:solidFill>
                  <a:latin typeface="Fraunces Bold"/>
                </a:rPr>
                <a:t>IMPLEMENTATION METHODS</a:t>
              </a:r>
            </a:p>
          </p:txBody>
        </p:sp>
      </p:grpSp>
      <p:grpSp>
        <p:nvGrpSpPr>
          <p:cNvPr name="Group 11" id="11"/>
          <p:cNvGrpSpPr/>
          <p:nvPr/>
        </p:nvGrpSpPr>
        <p:grpSpPr>
          <a:xfrm rot="0">
            <a:off x="1028700" y="1288665"/>
            <a:ext cx="790514" cy="79051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B7B7"/>
            </a:solidFill>
            <a:ln w="19050" cap="sq">
              <a:solidFill>
                <a:srgbClr val="4C7D77"/>
              </a:solidFill>
              <a:prstDash val="solid"/>
              <a:miter/>
            </a:ln>
          </p:spPr>
        </p:sp>
        <p:sp>
          <p:nvSpPr>
            <p:cNvPr name="TextBox 13" id="13"/>
            <p:cNvSpPr txBox="true"/>
            <p:nvPr/>
          </p:nvSpPr>
          <p:spPr>
            <a:xfrm>
              <a:off x="76200" y="133350"/>
              <a:ext cx="660400" cy="603250"/>
            </a:xfrm>
            <a:prstGeom prst="rect">
              <a:avLst/>
            </a:prstGeom>
          </p:spPr>
          <p:txBody>
            <a:bodyPr anchor="ctr" rtlCol="false" tIns="50800" lIns="50800" bIns="50800" rIns="50800"/>
            <a:lstStyle/>
            <a:p>
              <a:pPr algn="ctr">
                <a:lnSpc>
                  <a:spcPts val="2499"/>
                </a:lnSpc>
              </a:pPr>
            </a:p>
          </p:txBody>
        </p:sp>
      </p:grpSp>
      <p:sp>
        <p:nvSpPr>
          <p:cNvPr name="TextBox 14" id="14"/>
          <p:cNvSpPr txBox="true"/>
          <p:nvPr/>
        </p:nvSpPr>
        <p:spPr>
          <a:xfrm rot="0">
            <a:off x="1247467" y="2685226"/>
            <a:ext cx="14258806" cy="9231988"/>
          </a:xfrm>
          <a:prstGeom prst="rect">
            <a:avLst/>
          </a:prstGeom>
        </p:spPr>
        <p:txBody>
          <a:bodyPr anchor="t" rtlCol="false" tIns="0" lIns="0" bIns="0" rIns="0">
            <a:spAutoFit/>
          </a:bodyPr>
          <a:lstStyle/>
          <a:p>
            <a:pPr>
              <a:lnSpc>
                <a:spcPts val="3464"/>
              </a:lnSpc>
            </a:pPr>
            <a:r>
              <a:rPr lang="en-US" sz="3464" spc="-10">
                <a:solidFill>
                  <a:srgbClr val="1A282C"/>
                </a:solidFill>
                <a:latin typeface="Fraunces Bold"/>
              </a:rPr>
              <a:t> 3. Create a New Category (Random Category) for NAN Values</a:t>
            </a:r>
          </a:p>
          <a:p>
            <a:pPr>
              <a:lnSpc>
                <a:spcPts val="3464"/>
              </a:lnSpc>
            </a:pPr>
            <a:r>
              <a:rPr lang="en-US" sz="3464" spc="-10">
                <a:solidFill>
                  <a:srgbClr val="1A282C"/>
                </a:solidFill>
                <a:latin typeface="Fraunces Bold Italics"/>
              </a:rPr>
              <a:t>Assumptions</a:t>
            </a:r>
            <a:r>
              <a:rPr lang="en-US" sz="3464" spc="-10">
                <a:solidFill>
                  <a:srgbClr val="1A282C"/>
                </a:solidFill>
                <a:latin typeface="Fraunces"/>
              </a:rPr>
              <a:t>: No assumption</a:t>
            </a:r>
          </a:p>
          <a:p>
            <a:pPr>
              <a:lnSpc>
                <a:spcPts val="3464"/>
              </a:lnSpc>
            </a:pPr>
          </a:p>
          <a:p>
            <a:pPr>
              <a:lnSpc>
                <a:spcPts val="3464"/>
              </a:lnSpc>
            </a:pPr>
            <a:r>
              <a:rPr lang="en-US" sz="3464" spc="-10">
                <a:solidFill>
                  <a:srgbClr val="1A282C"/>
                </a:solidFill>
                <a:latin typeface="Fraunces"/>
              </a:rPr>
              <a:t>Create a new category for NAN values i.e random category.</a:t>
            </a:r>
          </a:p>
          <a:p>
            <a:pPr>
              <a:lnSpc>
                <a:spcPts val="3464"/>
              </a:lnSpc>
            </a:pPr>
          </a:p>
          <a:p>
            <a:pPr>
              <a:lnSpc>
                <a:spcPts val="3464"/>
              </a:lnSpc>
            </a:pPr>
            <a:r>
              <a:rPr lang="en-US" sz="3464" spc="-10">
                <a:solidFill>
                  <a:srgbClr val="1A282C"/>
                </a:solidFill>
                <a:latin typeface="Fraunces Bold Italics"/>
              </a:rPr>
              <a:t>Implementation:</a:t>
            </a:r>
          </a:p>
          <a:p>
            <a:pPr>
              <a:lnSpc>
                <a:spcPts val="3464"/>
              </a:lnSpc>
            </a:pPr>
            <a:r>
              <a:rPr lang="en-US" sz="3464" spc="-10">
                <a:solidFill>
                  <a:srgbClr val="1A282C"/>
                </a:solidFill>
                <a:latin typeface="Fraunces"/>
              </a:rPr>
              <a:t>Step 1.</a:t>
            </a:r>
          </a:p>
          <a:p>
            <a:pPr>
              <a:lnSpc>
                <a:spcPts val="3464"/>
              </a:lnSpc>
            </a:pPr>
            <a:r>
              <a:rPr lang="en-US" sz="3464" spc="-10">
                <a:solidFill>
                  <a:srgbClr val="1A282C"/>
                </a:solidFill>
                <a:latin typeface="Fraunces"/>
              </a:rPr>
              <a:t> Replace NAN value with a new name (here we create a new category as </a:t>
            </a:r>
            <a:r>
              <a:rPr lang="en-US" sz="3464" spc="-10">
                <a:solidFill>
                  <a:srgbClr val="1A282C"/>
                </a:solidFill>
                <a:latin typeface="Fraunces Italics"/>
              </a:rPr>
              <a:t>Unknown</a:t>
            </a:r>
            <a:r>
              <a:rPr lang="en-US" sz="3464" spc="-10">
                <a:solidFill>
                  <a:srgbClr val="1A282C"/>
                </a:solidFill>
                <a:latin typeface="Fraunces"/>
              </a:rPr>
              <a:t>).</a:t>
            </a:r>
          </a:p>
          <a:p>
            <a:pPr>
              <a:lnSpc>
                <a:spcPts val="3464"/>
              </a:lnSpc>
            </a:pPr>
            <a:r>
              <a:rPr lang="en-US" sz="3464" spc="-10">
                <a:solidFill>
                  <a:srgbClr val="1A282C"/>
                </a:solidFill>
                <a:latin typeface="Fraunces"/>
              </a:rPr>
              <a:t>Step 2.</a:t>
            </a:r>
          </a:p>
          <a:p>
            <a:pPr>
              <a:lnSpc>
                <a:spcPts val="3464"/>
              </a:lnSpc>
            </a:pPr>
            <a:r>
              <a:rPr lang="en-US" sz="3464" spc="-10">
                <a:solidFill>
                  <a:srgbClr val="1A282C"/>
                </a:solidFill>
                <a:latin typeface="Fraunces"/>
              </a:rPr>
              <a:t> Display result</a:t>
            </a:r>
          </a:p>
          <a:p>
            <a:pPr>
              <a:lnSpc>
                <a:spcPts val="3464"/>
              </a:lnSpc>
            </a:pPr>
          </a:p>
          <a:p>
            <a:pPr>
              <a:lnSpc>
                <a:spcPts val="3464"/>
              </a:lnSpc>
            </a:pPr>
          </a:p>
          <a:p>
            <a:pPr>
              <a:lnSpc>
                <a:spcPts val="3464"/>
              </a:lnSpc>
            </a:pPr>
          </a:p>
          <a:p>
            <a:pPr>
              <a:lnSpc>
                <a:spcPts val="3464"/>
              </a:lnSpc>
            </a:pPr>
          </a:p>
          <a:p>
            <a:pPr>
              <a:lnSpc>
                <a:spcPts val="3464"/>
              </a:lnSpc>
            </a:pPr>
          </a:p>
          <a:p>
            <a:pPr algn="ctr">
              <a:lnSpc>
                <a:spcPts val="3464"/>
              </a:lnSpc>
              <a:spcBef>
                <a:spcPct val="0"/>
              </a:spcBef>
            </a:pPr>
          </a:p>
          <a:p>
            <a:pPr algn="ctr">
              <a:lnSpc>
                <a:spcPts val="3464"/>
              </a:lnSpc>
              <a:spcBef>
                <a:spcPct val="0"/>
              </a:spcBef>
            </a:pPr>
          </a:p>
          <a:p>
            <a:pPr algn="ctr">
              <a:lnSpc>
                <a:spcPts val="3464"/>
              </a:lnSpc>
              <a:spcBef>
                <a:spcPct val="0"/>
              </a:spcBef>
            </a:pPr>
          </a:p>
          <a:p>
            <a:pPr algn="ctr">
              <a:lnSpc>
                <a:spcPts val="3464"/>
              </a:lnSpc>
              <a:spcBef>
                <a:spcPct val="0"/>
              </a:spcBef>
            </a:pPr>
          </a:p>
          <a:p>
            <a:pPr algn="ctr">
              <a:lnSpc>
                <a:spcPts val="3464"/>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6FFFC"/>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647146" y="-1028700"/>
            <a:ext cx="2820508" cy="4114800"/>
          </a:xfrm>
          <a:custGeom>
            <a:avLst/>
            <a:gdLst/>
            <a:ahLst/>
            <a:cxnLst/>
            <a:rect r="r" b="b" t="t" l="l"/>
            <a:pathLst>
              <a:path h="4114800" w="2820508">
                <a:moveTo>
                  <a:pt x="0" y="0"/>
                </a:moveTo>
                <a:lnTo>
                  <a:pt x="2820508" y="0"/>
                </a:lnTo>
                <a:lnTo>
                  <a:pt x="2820508" y="4114800"/>
                </a:lnTo>
                <a:lnTo>
                  <a:pt x="0" y="4114800"/>
                </a:lnTo>
                <a:lnTo>
                  <a:pt x="0" y="0"/>
                </a:lnTo>
                <a:close/>
              </a:path>
            </a:pathLst>
          </a:custGeom>
          <a:blipFill>
            <a:blip r:embed="rId2">
              <a:alphaModFix amt="7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55962" y="-1028700"/>
            <a:ext cx="2820508" cy="4114800"/>
          </a:xfrm>
          <a:custGeom>
            <a:avLst/>
            <a:gdLst/>
            <a:ahLst/>
            <a:cxnLst/>
            <a:rect r="r" b="b" t="t" l="l"/>
            <a:pathLst>
              <a:path h="4114800" w="2820508">
                <a:moveTo>
                  <a:pt x="0" y="0"/>
                </a:moveTo>
                <a:lnTo>
                  <a:pt x="2820508" y="0"/>
                </a:lnTo>
                <a:lnTo>
                  <a:pt x="282050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5400000">
            <a:off x="1913663" y="7844291"/>
            <a:ext cx="2820508" cy="4114800"/>
          </a:xfrm>
          <a:custGeom>
            <a:avLst/>
            <a:gdLst/>
            <a:ahLst/>
            <a:cxnLst/>
            <a:rect r="r" b="b" t="t" l="l"/>
            <a:pathLst>
              <a:path h="4114800" w="2820508">
                <a:moveTo>
                  <a:pt x="2820509" y="0"/>
                </a:moveTo>
                <a:lnTo>
                  <a:pt x="0" y="0"/>
                </a:lnTo>
                <a:lnTo>
                  <a:pt x="0" y="4114800"/>
                </a:lnTo>
                <a:lnTo>
                  <a:pt x="2820509" y="4114800"/>
                </a:lnTo>
                <a:lnTo>
                  <a:pt x="2820509" y="0"/>
                </a:lnTo>
                <a:close/>
              </a:path>
            </a:pathLst>
          </a:custGeom>
          <a:blipFill>
            <a:blip r:embed="rId4">
              <a:alphaModFix amt="24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5400000">
            <a:off x="647146" y="5531404"/>
            <a:ext cx="2820508" cy="4114800"/>
          </a:xfrm>
          <a:custGeom>
            <a:avLst/>
            <a:gdLst/>
            <a:ahLst/>
            <a:cxnLst/>
            <a:rect r="r" b="b" t="t" l="l"/>
            <a:pathLst>
              <a:path h="4114800" w="2820508">
                <a:moveTo>
                  <a:pt x="2820508" y="0"/>
                </a:moveTo>
                <a:lnTo>
                  <a:pt x="0" y="0"/>
                </a:lnTo>
                <a:lnTo>
                  <a:pt x="0" y="4114800"/>
                </a:lnTo>
                <a:lnTo>
                  <a:pt x="2820508" y="4114800"/>
                </a:lnTo>
                <a:lnTo>
                  <a:pt x="2820508" y="0"/>
                </a:lnTo>
                <a:close/>
              </a:path>
            </a:pathLst>
          </a:custGeom>
          <a:blipFill>
            <a:blip r:embed="rId4">
              <a:alphaModFix amt="24000"/>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3523616" y="2974466"/>
            <a:ext cx="13735684" cy="6415683"/>
          </a:xfrm>
          <a:prstGeom prst="rect">
            <a:avLst/>
          </a:prstGeom>
        </p:spPr>
        <p:txBody>
          <a:bodyPr anchor="t" rtlCol="false" tIns="0" lIns="0" bIns="0" rIns="0">
            <a:spAutoFit/>
          </a:bodyPr>
          <a:lstStyle/>
          <a:p>
            <a:pPr marL="1098052" indent="-549026" lvl="1">
              <a:lnSpc>
                <a:spcPts val="5085"/>
              </a:lnSpc>
              <a:buFont typeface="Arial"/>
              <a:buChar char="•"/>
            </a:pPr>
            <a:r>
              <a:rPr lang="en-US" sz="5085">
                <a:solidFill>
                  <a:srgbClr val="1A282C"/>
                </a:solidFill>
                <a:latin typeface="Fraunces"/>
              </a:rPr>
              <a:t>Introduction</a:t>
            </a:r>
          </a:p>
          <a:p>
            <a:pPr marL="1098052" indent="-549026" lvl="1">
              <a:lnSpc>
                <a:spcPts val="5085"/>
              </a:lnSpc>
              <a:buFont typeface="Arial"/>
              <a:buChar char="•"/>
            </a:pPr>
            <a:r>
              <a:rPr lang="en-US" sz="5085">
                <a:solidFill>
                  <a:srgbClr val="1A282C"/>
                </a:solidFill>
                <a:latin typeface="Fraunces"/>
              </a:rPr>
              <a:t>Challenges</a:t>
            </a:r>
          </a:p>
          <a:p>
            <a:pPr marL="1098052" indent="-549026" lvl="1">
              <a:lnSpc>
                <a:spcPts val="5085"/>
              </a:lnSpc>
              <a:buFont typeface="Arial"/>
              <a:buChar char="•"/>
            </a:pPr>
            <a:r>
              <a:rPr lang="en-US" sz="5085">
                <a:solidFill>
                  <a:srgbClr val="1A282C"/>
                </a:solidFill>
                <a:latin typeface="Fraunces"/>
              </a:rPr>
              <a:t>Example</a:t>
            </a:r>
          </a:p>
          <a:p>
            <a:pPr marL="1098052" indent="-549026" lvl="1">
              <a:lnSpc>
                <a:spcPts val="5085"/>
              </a:lnSpc>
              <a:buFont typeface="Arial"/>
              <a:buChar char="•"/>
            </a:pPr>
            <a:r>
              <a:rPr lang="en-US" sz="5085">
                <a:solidFill>
                  <a:srgbClr val="1A282C"/>
                </a:solidFill>
                <a:latin typeface="Fraunces"/>
              </a:rPr>
              <a:t>Techniques in Encoding</a:t>
            </a:r>
          </a:p>
          <a:p>
            <a:pPr marL="1098052" indent="-549026" lvl="1">
              <a:lnSpc>
                <a:spcPts val="5085"/>
              </a:lnSpc>
              <a:buFont typeface="Arial"/>
              <a:buChar char="•"/>
            </a:pPr>
            <a:r>
              <a:rPr lang="en-US" sz="5085">
                <a:solidFill>
                  <a:srgbClr val="1A282C"/>
                </a:solidFill>
                <a:latin typeface="Fraunces"/>
              </a:rPr>
              <a:t>Missing values in categorical data</a:t>
            </a:r>
          </a:p>
          <a:p>
            <a:pPr marL="1098052" indent="-549026" lvl="1">
              <a:lnSpc>
                <a:spcPts val="5085"/>
              </a:lnSpc>
              <a:buFont typeface="Arial"/>
              <a:buChar char="•"/>
            </a:pPr>
            <a:r>
              <a:rPr lang="en-US" sz="5085">
                <a:solidFill>
                  <a:srgbClr val="1A282C"/>
                </a:solidFill>
                <a:latin typeface="Fraunces"/>
              </a:rPr>
              <a:t>Sample Dataset</a:t>
            </a:r>
          </a:p>
          <a:p>
            <a:pPr marL="1098052" indent="-549026" lvl="1">
              <a:lnSpc>
                <a:spcPts val="5085"/>
              </a:lnSpc>
              <a:buFont typeface="Arial"/>
              <a:buChar char="•"/>
            </a:pPr>
            <a:r>
              <a:rPr lang="en-US" sz="5085">
                <a:solidFill>
                  <a:srgbClr val="1A282C"/>
                </a:solidFill>
                <a:latin typeface="Fraunces"/>
              </a:rPr>
              <a:t>Code Implementation</a:t>
            </a:r>
          </a:p>
          <a:p>
            <a:pPr marL="1098052" indent="-549026" lvl="1">
              <a:lnSpc>
                <a:spcPts val="5085"/>
              </a:lnSpc>
              <a:buFont typeface="Arial"/>
              <a:buChar char="•"/>
            </a:pPr>
            <a:r>
              <a:rPr lang="en-US" sz="5085">
                <a:solidFill>
                  <a:srgbClr val="1A282C"/>
                </a:solidFill>
                <a:latin typeface="Fraunces"/>
              </a:rPr>
              <a:t>ML Model </a:t>
            </a:r>
          </a:p>
          <a:p>
            <a:pPr marL="1098052" indent="-549026" lvl="1">
              <a:lnSpc>
                <a:spcPts val="5085"/>
              </a:lnSpc>
              <a:buFont typeface="Arial"/>
              <a:buChar char="•"/>
            </a:pPr>
            <a:r>
              <a:rPr lang="en-US" sz="5085">
                <a:solidFill>
                  <a:srgbClr val="1A282C"/>
                </a:solidFill>
                <a:latin typeface="Fraunces"/>
              </a:rPr>
              <a:t>Conclusion</a:t>
            </a:r>
          </a:p>
          <a:p>
            <a:pPr algn="l" marL="1098052" indent="-549026" lvl="1">
              <a:lnSpc>
                <a:spcPts val="5085"/>
              </a:lnSpc>
              <a:buFont typeface="Arial"/>
              <a:buChar char="•"/>
            </a:pPr>
            <a:r>
              <a:rPr lang="en-US" sz="5085">
                <a:solidFill>
                  <a:srgbClr val="1A282C"/>
                </a:solidFill>
                <a:latin typeface="Fraunces"/>
              </a:rPr>
              <a:t>References</a:t>
            </a:r>
          </a:p>
        </p:txBody>
      </p:sp>
      <p:grpSp>
        <p:nvGrpSpPr>
          <p:cNvPr name="Group 7" id="7"/>
          <p:cNvGrpSpPr/>
          <p:nvPr/>
        </p:nvGrpSpPr>
        <p:grpSpPr>
          <a:xfrm rot="0">
            <a:off x="6353662" y="1028700"/>
            <a:ext cx="6336332" cy="790514"/>
            <a:chOff x="0" y="0"/>
            <a:chExt cx="1668828" cy="208201"/>
          </a:xfrm>
        </p:grpSpPr>
        <p:sp>
          <p:nvSpPr>
            <p:cNvPr name="Freeform 8" id="8"/>
            <p:cNvSpPr/>
            <p:nvPr/>
          </p:nvSpPr>
          <p:spPr>
            <a:xfrm flipH="false" flipV="false" rot="0">
              <a:off x="0" y="0"/>
              <a:ext cx="1668828" cy="208201"/>
            </a:xfrm>
            <a:custGeom>
              <a:avLst/>
              <a:gdLst/>
              <a:ahLst/>
              <a:cxnLst/>
              <a:rect r="r" b="b" t="t" l="l"/>
              <a:pathLst>
                <a:path h="208201" w="1668828">
                  <a:moveTo>
                    <a:pt x="61091" y="0"/>
                  </a:moveTo>
                  <a:lnTo>
                    <a:pt x="1607737" y="0"/>
                  </a:lnTo>
                  <a:cubicBezTo>
                    <a:pt x="1641477" y="0"/>
                    <a:pt x="1668828" y="27352"/>
                    <a:pt x="1668828" y="61091"/>
                  </a:cubicBezTo>
                  <a:lnTo>
                    <a:pt x="1668828" y="147110"/>
                  </a:lnTo>
                  <a:cubicBezTo>
                    <a:pt x="1668828" y="180850"/>
                    <a:pt x="1641477" y="208201"/>
                    <a:pt x="1607737" y="208201"/>
                  </a:cubicBezTo>
                  <a:lnTo>
                    <a:pt x="61091" y="208201"/>
                  </a:lnTo>
                  <a:cubicBezTo>
                    <a:pt x="27352" y="208201"/>
                    <a:pt x="0" y="180850"/>
                    <a:pt x="0" y="147110"/>
                  </a:cubicBezTo>
                  <a:lnTo>
                    <a:pt x="0" y="61091"/>
                  </a:lnTo>
                  <a:cubicBezTo>
                    <a:pt x="0" y="27352"/>
                    <a:pt x="27352" y="0"/>
                    <a:pt x="61091" y="0"/>
                  </a:cubicBezTo>
                  <a:close/>
                </a:path>
              </a:pathLst>
            </a:custGeom>
            <a:solidFill>
              <a:srgbClr val="8BDFD5"/>
            </a:solidFill>
            <a:ln w="19050" cap="rnd">
              <a:solidFill>
                <a:srgbClr val="4C7D77"/>
              </a:solidFill>
              <a:prstDash val="solid"/>
              <a:round/>
            </a:ln>
          </p:spPr>
        </p:sp>
        <p:sp>
          <p:nvSpPr>
            <p:cNvPr name="TextBox 9" id="9"/>
            <p:cNvSpPr txBox="true"/>
            <p:nvPr/>
          </p:nvSpPr>
          <p:spPr>
            <a:xfrm>
              <a:off x="0" y="57150"/>
              <a:ext cx="1668828" cy="151051"/>
            </a:xfrm>
            <a:prstGeom prst="rect">
              <a:avLst/>
            </a:prstGeom>
          </p:spPr>
          <p:txBody>
            <a:bodyPr anchor="ctr" rtlCol="false" tIns="50800" lIns="50800" bIns="50800" rIns="50800"/>
            <a:lstStyle/>
            <a:p>
              <a:pPr algn="ctr">
                <a:lnSpc>
                  <a:spcPts val="2499"/>
                </a:lnSpc>
              </a:pPr>
            </a:p>
          </p:txBody>
        </p:sp>
      </p:grpSp>
      <p:sp>
        <p:nvSpPr>
          <p:cNvPr name="TextBox 10" id="10"/>
          <p:cNvSpPr txBox="true"/>
          <p:nvPr/>
        </p:nvSpPr>
        <p:spPr>
          <a:xfrm rot="0">
            <a:off x="6353662" y="1266795"/>
            <a:ext cx="6336332" cy="448309"/>
          </a:xfrm>
          <a:prstGeom prst="rect">
            <a:avLst/>
          </a:prstGeom>
        </p:spPr>
        <p:txBody>
          <a:bodyPr anchor="t" rtlCol="false" tIns="0" lIns="0" bIns="0" rIns="0">
            <a:spAutoFit/>
          </a:bodyPr>
          <a:lstStyle/>
          <a:p>
            <a:pPr algn="ctr">
              <a:lnSpc>
                <a:spcPts val="3399"/>
              </a:lnSpc>
              <a:spcBef>
                <a:spcPct val="0"/>
              </a:spcBef>
            </a:pPr>
            <a:r>
              <a:rPr lang="en-US" sz="3399">
                <a:solidFill>
                  <a:srgbClr val="000000"/>
                </a:solidFill>
                <a:latin typeface="Fraunces Bold"/>
              </a:rPr>
              <a:t>CONTENTS</a:t>
            </a:r>
          </a:p>
        </p:txBody>
      </p:sp>
      <p:grpSp>
        <p:nvGrpSpPr>
          <p:cNvPr name="Group 11" id="11"/>
          <p:cNvGrpSpPr/>
          <p:nvPr/>
        </p:nvGrpSpPr>
        <p:grpSpPr>
          <a:xfrm rot="0">
            <a:off x="6353662" y="1028700"/>
            <a:ext cx="790514" cy="79051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B7B7"/>
            </a:solidFill>
            <a:ln w="19050" cap="sq">
              <a:solidFill>
                <a:srgbClr val="4C7D77"/>
              </a:solidFill>
              <a:prstDash val="solid"/>
              <a:miter/>
            </a:ln>
          </p:spPr>
        </p:sp>
        <p:sp>
          <p:nvSpPr>
            <p:cNvPr name="TextBox 13" id="13"/>
            <p:cNvSpPr txBox="true"/>
            <p:nvPr/>
          </p:nvSpPr>
          <p:spPr>
            <a:xfrm>
              <a:off x="76200" y="133350"/>
              <a:ext cx="660400" cy="603250"/>
            </a:xfrm>
            <a:prstGeom prst="rect">
              <a:avLst/>
            </a:prstGeom>
          </p:spPr>
          <p:txBody>
            <a:bodyPr anchor="ctr" rtlCol="false" tIns="50800" lIns="50800" bIns="50800" rIns="50800"/>
            <a:lstStyle/>
            <a:p>
              <a:pPr algn="ctr">
                <a:lnSpc>
                  <a:spcPts val="2499"/>
                </a:lnSpc>
              </a:pP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6FFFC"/>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55962" y="-1028700"/>
            <a:ext cx="2820508" cy="4114800"/>
          </a:xfrm>
          <a:custGeom>
            <a:avLst/>
            <a:gdLst/>
            <a:ahLst/>
            <a:cxnLst/>
            <a:rect r="r" b="b" t="t" l="l"/>
            <a:pathLst>
              <a:path h="4114800" w="2820508">
                <a:moveTo>
                  <a:pt x="0" y="0"/>
                </a:moveTo>
                <a:lnTo>
                  <a:pt x="2820508" y="0"/>
                </a:lnTo>
                <a:lnTo>
                  <a:pt x="282050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1913663" y="7844291"/>
            <a:ext cx="2820508" cy="4114800"/>
          </a:xfrm>
          <a:custGeom>
            <a:avLst/>
            <a:gdLst/>
            <a:ahLst/>
            <a:cxnLst/>
            <a:rect r="r" b="b" t="t" l="l"/>
            <a:pathLst>
              <a:path h="4114800" w="2820508">
                <a:moveTo>
                  <a:pt x="2820509" y="0"/>
                </a:moveTo>
                <a:lnTo>
                  <a:pt x="0" y="0"/>
                </a:lnTo>
                <a:lnTo>
                  <a:pt x="0" y="4114800"/>
                </a:lnTo>
                <a:lnTo>
                  <a:pt x="2820509" y="4114800"/>
                </a:lnTo>
                <a:lnTo>
                  <a:pt x="2820509"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5400000">
            <a:off x="647146" y="5531404"/>
            <a:ext cx="2820508" cy="4114800"/>
          </a:xfrm>
          <a:custGeom>
            <a:avLst/>
            <a:gdLst/>
            <a:ahLst/>
            <a:cxnLst/>
            <a:rect r="r" b="b" t="t" l="l"/>
            <a:pathLst>
              <a:path h="4114800" w="2820508">
                <a:moveTo>
                  <a:pt x="2820508" y="0"/>
                </a:moveTo>
                <a:lnTo>
                  <a:pt x="0" y="0"/>
                </a:lnTo>
                <a:lnTo>
                  <a:pt x="0" y="4114800"/>
                </a:lnTo>
                <a:lnTo>
                  <a:pt x="2820508" y="4114800"/>
                </a:lnTo>
                <a:lnTo>
                  <a:pt x="2820508"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524713" y="1683922"/>
            <a:ext cx="16734587" cy="7957598"/>
            <a:chOff x="0" y="0"/>
            <a:chExt cx="4407463" cy="2095828"/>
          </a:xfrm>
        </p:grpSpPr>
        <p:sp>
          <p:nvSpPr>
            <p:cNvPr name="Freeform 6" id="6"/>
            <p:cNvSpPr/>
            <p:nvPr/>
          </p:nvSpPr>
          <p:spPr>
            <a:xfrm flipH="false" flipV="false" rot="0">
              <a:off x="0" y="0"/>
              <a:ext cx="4407463" cy="2095828"/>
            </a:xfrm>
            <a:custGeom>
              <a:avLst/>
              <a:gdLst/>
              <a:ahLst/>
              <a:cxnLst/>
              <a:rect r="r" b="b" t="t" l="l"/>
              <a:pathLst>
                <a:path h="2095828" w="4407463">
                  <a:moveTo>
                    <a:pt x="13879" y="0"/>
                  </a:moveTo>
                  <a:lnTo>
                    <a:pt x="4393584" y="0"/>
                  </a:lnTo>
                  <a:cubicBezTo>
                    <a:pt x="4397265" y="0"/>
                    <a:pt x="4400795" y="1462"/>
                    <a:pt x="4403398" y="4065"/>
                  </a:cubicBezTo>
                  <a:cubicBezTo>
                    <a:pt x="4406001" y="6668"/>
                    <a:pt x="4407463" y="10198"/>
                    <a:pt x="4407463" y="13879"/>
                  </a:cubicBezTo>
                  <a:lnTo>
                    <a:pt x="4407463" y="2081949"/>
                  </a:lnTo>
                  <a:cubicBezTo>
                    <a:pt x="4407463" y="2085630"/>
                    <a:pt x="4406001" y="2089160"/>
                    <a:pt x="4403398" y="2091763"/>
                  </a:cubicBezTo>
                  <a:cubicBezTo>
                    <a:pt x="4400795" y="2094366"/>
                    <a:pt x="4397265" y="2095828"/>
                    <a:pt x="4393584" y="2095828"/>
                  </a:cubicBezTo>
                  <a:lnTo>
                    <a:pt x="13879" y="2095828"/>
                  </a:lnTo>
                  <a:cubicBezTo>
                    <a:pt x="10198" y="2095828"/>
                    <a:pt x="6668" y="2094366"/>
                    <a:pt x="4065" y="2091763"/>
                  </a:cubicBezTo>
                  <a:cubicBezTo>
                    <a:pt x="1462" y="2089160"/>
                    <a:pt x="0" y="2085630"/>
                    <a:pt x="0" y="2081949"/>
                  </a:cubicBezTo>
                  <a:lnTo>
                    <a:pt x="0" y="13879"/>
                  </a:lnTo>
                  <a:cubicBezTo>
                    <a:pt x="0" y="10198"/>
                    <a:pt x="1462" y="6668"/>
                    <a:pt x="4065" y="4065"/>
                  </a:cubicBezTo>
                  <a:cubicBezTo>
                    <a:pt x="6668" y="1462"/>
                    <a:pt x="10198" y="0"/>
                    <a:pt x="13879" y="0"/>
                  </a:cubicBezTo>
                  <a:close/>
                </a:path>
              </a:pathLst>
            </a:custGeom>
            <a:solidFill>
              <a:srgbClr val="F5FFFE">
                <a:alpha val="84706"/>
              </a:srgbClr>
            </a:solidFill>
            <a:ln w="19050" cap="rnd">
              <a:solidFill>
                <a:srgbClr val="8BDFD5">
                  <a:alpha val="84706"/>
                </a:srgbClr>
              </a:solidFill>
              <a:prstDash val="solid"/>
              <a:round/>
            </a:ln>
          </p:spPr>
        </p:sp>
        <p:sp>
          <p:nvSpPr>
            <p:cNvPr name="TextBox 7" id="7"/>
            <p:cNvSpPr txBox="true"/>
            <p:nvPr/>
          </p:nvSpPr>
          <p:spPr>
            <a:xfrm>
              <a:off x="0" y="57150"/>
              <a:ext cx="4407463" cy="2038678"/>
            </a:xfrm>
            <a:prstGeom prst="rect">
              <a:avLst/>
            </a:prstGeom>
          </p:spPr>
          <p:txBody>
            <a:bodyPr anchor="ctr" rtlCol="false" tIns="50800" lIns="50800" bIns="50800" rIns="50800"/>
            <a:lstStyle/>
            <a:p>
              <a:pPr algn="just">
                <a:lnSpc>
                  <a:spcPts val="2499"/>
                </a:lnSpc>
              </a:pPr>
            </a:p>
          </p:txBody>
        </p:sp>
      </p:grpSp>
      <p:grpSp>
        <p:nvGrpSpPr>
          <p:cNvPr name="Group 8" id="8"/>
          <p:cNvGrpSpPr/>
          <p:nvPr/>
        </p:nvGrpSpPr>
        <p:grpSpPr>
          <a:xfrm rot="0">
            <a:off x="1172212" y="1288665"/>
            <a:ext cx="7719795" cy="877764"/>
            <a:chOff x="0" y="0"/>
            <a:chExt cx="2033197" cy="231181"/>
          </a:xfrm>
        </p:grpSpPr>
        <p:sp>
          <p:nvSpPr>
            <p:cNvPr name="Freeform 9" id="9"/>
            <p:cNvSpPr/>
            <p:nvPr/>
          </p:nvSpPr>
          <p:spPr>
            <a:xfrm flipH="false" flipV="false" rot="0">
              <a:off x="0" y="0"/>
              <a:ext cx="2033197" cy="231181"/>
            </a:xfrm>
            <a:custGeom>
              <a:avLst/>
              <a:gdLst/>
              <a:ahLst/>
              <a:cxnLst/>
              <a:rect r="r" b="b" t="t" l="l"/>
              <a:pathLst>
                <a:path h="231181" w="2033197">
                  <a:moveTo>
                    <a:pt x="50143" y="0"/>
                  </a:moveTo>
                  <a:lnTo>
                    <a:pt x="1983054" y="0"/>
                  </a:lnTo>
                  <a:cubicBezTo>
                    <a:pt x="2010747" y="0"/>
                    <a:pt x="2033197" y="22450"/>
                    <a:pt x="2033197" y="50143"/>
                  </a:cubicBezTo>
                  <a:lnTo>
                    <a:pt x="2033197" y="181037"/>
                  </a:lnTo>
                  <a:cubicBezTo>
                    <a:pt x="2033197" y="194336"/>
                    <a:pt x="2027914" y="207090"/>
                    <a:pt x="2018510" y="216494"/>
                  </a:cubicBezTo>
                  <a:cubicBezTo>
                    <a:pt x="2009107" y="225898"/>
                    <a:pt x="1996353" y="231181"/>
                    <a:pt x="1983054" y="231181"/>
                  </a:cubicBezTo>
                  <a:lnTo>
                    <a:pt x="50143" y="231181"/>
                  </a:lnTo>
                  <a:cubicBezTo>
                    <a:pt x="22450" y="231181"/>
                    <a:pt x="0" y="208731"/>
                    <a:pt x="0" y="181037"/>
                  </a:cubicBezTo>
                  <a:lnTo>
                    <a:pt x="0" y="50143"/>
                  </a:lnTo>
                  <a:cubicBezTo>
                    <a:pt x="0" y="22450"/>
                    <a:pt x="22450" y="0"/>
                    <a:pt x="50143" y="0"/>
                  </a:cubicBezTo>
                  <a:close/>
                </a:path>
              </a:pathLst>
            </a:custGeom>
            <a:solidFill>
              <a:srgbClr val="8BDFD5"/>
            </a:solidFill>
            <a:ln w="19050" cap="rnd">
              <a:solidFill>
                <a:srgbClr val="4C7D77"/>
              </a:solidFill>
              <a:prstDash val="solid"/>
              <a:round/>
            </a:ln>
          </p:spPr>
        </p:sp>
        <p:sp>
          <p:nvSpPr>
            <p:cNvPr name="TextBox 10" id="10"/>
            <p:cNvSpPr txBox="true"/>
            <p:nvPr/>
          </p:nvSpPr>
          <p:spPr>
            <a:xfrm>
              <a:off x="0" y="66675"/>
              <a:ext cx="2033197" cy="164506"/>
            </a:xfrm>
            <a:prstGeom prst="rect">
              <a:avLst/>
            </a:prstGeom>
          </p:spPr>
          <p:txBody>
            <a:bodyPr anchor="ctr" rtlCol="false" tIns="50800" lIns="50800" bIns="50800" rIns="50800"/>
            <a:lstStyle/>
            <a:p>
              <a:pPr algn="ctr">
                <a:lnSpc>
                  <a:spcPts val="2799"/>
                </a:lnSpc>
              </a:pPr>
              <a:r>
                <a:rPr lang="en-US" sz="2799">
                  <a:solidFill>
                    <a:srgbClr val="000000"/>
                  </a:solidFill>
                  <a:latin typeface="Fraunces Bold"/>
                </a:rPr>
                <a:t>ADVANTAGES/DISADVANTAGES</a:t>
              </a:r>
            </a:p>
          </p:txBody>
        </p:sp>
      </p:grpSp>
      <p:grpSp>
        <p:nvGrpSpPr>
          <p:cNvPr name="Group 11" id="11"/>
          <p:cNvGrpSpPr/>
          <p:nvPr/>
        </p:nvGrpSpPr>
        <p:grpSpPr>
          <a:xfrm rot="0">
            <a:off x="1028700" y="1288665"/>
            <a:ext cx="790514" cy="79051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B7B7"/>
            </a:solidFill>
            <a:ln w="19050" cap="sq">
              <a:solidFill>
                <a:srgbClr val="4C7D77"/>
              </a:solidFill>
              <a:prstDash val="solid"/>
              <a:miter/>
            </a:ln>
          </p:spPr>
        </p:sp>
        <p:sp>
          <p:nvSpPr>
            <p:cNvPr name="TextBox 13" id="13"/>
            <p:cNvSpPr txBox="true"/>
            <p:nvPr/>
          </p:nvSpPr>
          <p:spPr>
            <a:xfrm>
              <a:off x="76200" y="133350"/>
              <a:ext cx="660400" cy="603250"/>
            </a:xfrm>
            <a:prstGeom prst="rect">
              <a:avLst/>
            </a:prstGeom>
          </p:spPr>
          <p:txBody>
            <a:bodyPr anchor="ctr" rtlCol="false" tIns="50800" lIns="50800" bIns="50800" rIns="50800"/>
            <a:lstStyle/>
            <a:p>
              <a:pPr algn="ctr">
                <a:lnSpc>
                  <a:spcPts val="2499"/>
                </a:lnSpc>
              </a:pPr>
            </a:p>
          </p:txBody>
        </p:sp>
      </p:grpSp>
      <p:sp>
        <p:nvSpPr>
          <p:cNvPr name="TextBox 14" id="14"/>
          <p:cNvSpPr txBox="true"/>
          <p:nvPr/>
        </p:nvSpPr>
        <p:spPr>
          <a:xfrm rot="0">
            <a:off x="1247467" y="2704276"/>
            <a:ext cx="15031758" cy="5431562"/>
          </a:xfrm>
          <a:prstGeom prst="rect">
            <a:avLst/>
          </a:prstGeom>
        </p:spPr>
        <p:txBody>
          <a:bodyPr anchor="t" rtlCol="false" tIns="0" lIns="0" bIns="0" rIns="0">
            <a:spAutoFit/>
          </a:bodyPr>
          <a:lstStyle/>
          <a:p>
            <a:pPr marL="921640" indent="-460820" lvl="1">
              <a:lnSpc>
                <a:spcPts val="4268"/>
              </a:lnSpc>
              <a:buFont typeface="Arial"/>
              <a:buChar char="•"/>
            </a:pPr>
            <a:r>
              <a:rPr lang="en-US" sz="4268" spc="-12">
                <a:solidFill>
                  <a:srgbClr val="1A282C"/>
                </a:solidFill>
                <a:latin typeface="Fraunces Bold"/>
              </a:rPr>
              <a:t>Frequent Categorical Imputation</a:t>
            </a:r>
          </a:p>
          <a:p>
            <a:pPr>
              <a:lnSpc>
                <a:spcPts val="4268"/>
              </a:lnSpc>
            </a:pPr>
          </a:p>
          <a:p>
            <a:pPr>
              <a:lnSpc>
                <a:spcPts val="4268"/>
              </a:lnSpc>
            </a:pPr>
            <a:r>
              <a:rPr lang="en-US" sz="4268" spc="-12">
                <a:solidFill>
                  <a:srgbClr val="1A282C"/>
                </a:solidFill>
                <a:latin typeface="Fraunces Bold Italics"/>
              </a:rPr>
              <a:t>Advantage:</a:t>
            </a:r>
            <a:r>
              <a:rPr lang="en-US" sz="4268" spc="-12">
                <a:solidFill>
                  <a:srgbClr val="1A282C"/>
                </a:solidFill>
                <a:latin typeface="Fraunces Bold"/>
              </a:rPr>
              <a:t> </a:t>
            </a:r>
            <a:r>
              <a:rPr lang="en-US" sz="4268" spc="-12">
                <a:solidFill>
                  <a:srgbClr val="1A282C"/>
                </a:solidFill>
                <a:latin typeface="Fraunces"/>
              </a:rPr>
              <a:t>Simple and easy to implement for categorical variables/columns.</a:t>
            </a:r>
          </a:p>
          <a:p>
            <a:pPr>
              <a:lnSpc>
                <a:spcPts val="4268"/>
              </a:lnSpc>
            </a:pPr>
          </a:p>
          <a:p>
            <a:pPr>
              <a:lnSpc>
                <a:spcPts val="4268"/>
              </a:lnSpc>
            </a:pPr>
            <a:r>
              <a:rPr lang="en-US" sz="4268" spc="-12">
                <a:solidFill>
                  <a:srgbClr val="1A282C"/>
                </a:solidFill>
                <a:latin typeface="Fraunces Bold Italics"/>
              </a:rPr>
              <a:t>Disadvantage:</a:t>
            </a:r>
          </a:p>
          <a:p>
            <a:pPr marL="921640" indent="-460820" lvl="1">
              <a:lnSpc>
                <a:spcPts val="4268"/>
              </a:lnSpc>
              <a:buFont typeface="Arial"/>
              <a:buChar char="•"/>
            </a:pPr>
            <a:r>
              <a:rPr lang="en-US" sz="4268" spc="-12">
                <a:solidFill>
                  <a:srgbClr val="1A282C"/>
                </a:solidFill>
                <a:latin typeface="Fraunces"/>
              </a:rPr>
              <a:t>Features having a max number of null values may bias prediction if replace with the most occurred category.</a:t>
            </a:r>
          </a:p>
          <a:p>
            <a:pPr marL="921640" indent="-460820" lvl="1">
              <a:lnSpc>
                <a:spcPts val="4268"/>
              </a:lnSpc>
              <a:buFont typeface="Arial"/>
              <a:buChar char="•"/>
            </a:pPr>
            <a:r>
              <a:rPr lang="en-US" sz="4268" spc="-12">
                <a:solidFill>
                  <a:srgbClr val="1A282C"/>
                </a:solidFill>
                <a:latin typeface="Fraunces"/>
              </a:rPr>
              <a:t>It distorts the relation of the most frequent label.</a:t>
            </a:r>
          </a:p>
          <a:p>
            <a:pPr algn="l">
              <a:lnSpc>
                <a:spcPts val="4268"/>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6FFFC"/>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55962" y="-1028700"/>
            <a:ext cx="2820508" cy="4114800"/>
          </a:xfrm>
          <a:custGeom>
            <a:avLst/>
            <a:gdLst/>
            <a:ahLst/>
            <a:cxnLst/>
            <a:rect r="r" b="b" t="t" l="l"/>
            <a:pathLst>
              <a:path h="4114800" w="2820508">
                <a:moveTo>
                  <a:pt x="0" y="0"/>
                </a:moveTo>
                <a:lnTo>
                  <a:pt x="2820508" y="0"/>
                </a:lnTo>
                <a:lnTo>
                  <a:pt x="282050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1913663" y="7844291"/>
            <a:ext cx="2820508" cy="4114800"/>
          </a:xfrm>
          <a:custGeom>
            <a:avLst/>
            <a:gdLst/>
            <a:ahLst/>
            <a:cxnLst/>
            <a:rect r="r" b="b" t="t" l="l"/>
            <a:pathLst>
              <a:path h="4114800" w="2820508">
                <a:moveTo>
                  <a:pt x="2820509" y="0"/>
                </a:moveTo>
                <a:lnTo>
                  <a:pt x="0" y="0"/>
                </a:lnTo>
                <a:lnTo>
                  <a:pt x="0" y="4114800"/>
                </a:lnTo>
                <a:lnTo>
                  <a:pt x="2820509" y="4114800"/>
                </a:lnTo>
                <a:lnTo>
                  <a:pt x="2820509"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5400000">
            <a:off x="647146" y="5531404"/>
            <a:ext cx="2820508" cy="4114800"/>
          </a:xfrm>
          <a:custGeom>
            <a:avLst/>
            <a:gdLst/>
            <a:ahLst/>
            <a:cxnLst/>
            <a:rect r="r" b="b" t="t" l="l"/>
            <a:pathLst>
              <a:path h="4114800" w="2820508">
                <a:moveTo>
                  <a:pt x="2820508" y="0"/>
                </a:moveTo>
                <a:lnTo>
                  <a:pt x="0" y="0"/>
                </a:lnTo>
                <a:lnTo>
                  <a:pt x="0" y="4114800"/>
                </a:lnTo>
                <a:lnTo>
                  <a:pt x="2820508" y="4114800"/>
                </a:lnTo>
                <a:lnTo>
                  <a:pt x="2820508"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524713" y="1683922"/>
            <a:ext cx="16734587" cy="7957598"/>
            <a:chOff x="0" y="0"/>
            <a:chExt cx="4407463" cy="2095828"/>
          </a:xfrm>
        </p:grpSpPr>
        <p:sp>
          <p:nvSpPr>
            <p:cNvPr name="Freeform 6" id="6"/>
            <p:cNvSpPr/>
            <p:nvPr/>
          </p:nvSpPr>
          <p:spPr>
            <a:xfrm flipH="false" flipV="false" rot="0">
              <a:off x="0" y="0"/>
              <a:ext cx="4407463" cy="2095828"/>
            </a:xfrm>
            <a:custGeom>
              <a:avLst/>
              <a:gdLst/>
              <a:ahLst/>
              <a:cxnLst/>
              <a:rect r="r" b="b" t="t" l="l"/>
              <a:pathLst>
                <a:path h="2095828" w="4407463">
                  <a:moveTo>
                    <a:pt x="13879" y="0"/>
                  </a:moveTo>
                  <a:lnTo>
                    <a:pt x="4393584" y="0"/>
                  </a:lnTo>
                  <a:cubicBezTo>
                    <a:pt x="4397265" y="0"/>
                    <a:pt x="4400795" y="1462"/>
                    <a:pt x="4403398" y="4065"/>
                  </a:cubicBezTo>
                  <a:cubicBezTo>
                    <a:pt x="4406001" y="6668"/>
                    <a:pt x="4407463" y="10198"/>
                    <a:pt x="4407463" y="13879"/>
                  </a:cubicBezTo>
                  <a:lnTo>
                    <a:pt x="4407463" y="2081949"/>
                  </a:lnTo>
                  <a:cubicBezTo>
                    <a:pt x="4407463" y="2085630"/>
                    <a:pt x="4406001" y="2089160"/>
                    <a:pt x="4403398" y="2091763"/>
                  </a:cubicBezTo>
                  <a:cubicBezTo>
                    <a:pt x="4400795" y="2094366"/>
                    <a:pt x="4397265" y="2095828"/>
                    <a:pt x="4393584" y="2095828"/>
                  </a:cubicBezTo>
                  <a:lnTo>
                    <a:pt x="13879" y="2095828"/>
                  </a:lnTo>
                  <a:cubicBezTo>
                    <a:pt x="10198" y="2095828"/>
                    <a:pt x="6668" y="2094366"/>
                    <a:pt x="4065" y="2091763"/>
                  </a:cubicBezTo>
                  <a:cubicBezTo>
                    <a:pt x="1462" y="2089160"/>
                    <a:pt x="0" y="2085630"/>
                    <a:pt x="0" y="2081949"/>
                  </a:cubicBezTo>
                  <a:lnTo>
                    <a:pt x="0" y="13879"/>
                  </a:lnTo>
                  <a:cubicBezTo>
                    <a:pt x="0" y="10198"/>
                    <a:pt x="1462" y="6668"/>
                    <a:pt x="4065" y="4065"/>
                  </a:cubicBezTo>
                  <a:cubicBezTo>
                    <a:pt x="6668" y="1462"/>
                    <a:pt x="10198" y="0"/>
                    <a:pt x="13879" y="0"/>
                  </a:cubicBezTo>
                  <a:close/>
                </a:path>
              </a:pathLst>
            </a:custGeom>
            <a:solidFill>
              <a:srgbClr val="F5FFFE">
                <a:alpha val="84706"/>
              </a:srgbClr>
            </a:solidFill>
            <a:ln w="19050" cap="rnd">
              <a:solidFill>
                <a:srgbClr val="8BDFD5">
                  <a:alpha val="84706"/>
                </a:srgbClr>
              </a:solidFill>
              <a:prstDash val="solid"/>
              <a:round/>
            </a:ln>
          </p:spPr>
        </p:sp>
        <p:sp>
          <p:nvSpPr>
            <p:cNvPr name="TextBox 7" id="7"/>
            <p:cNvSpPr txBox="true"/>
            <p:nvPr/>
          </p:nvSpPr>
          <p:spPr>
            <a:xfrm>
              <a:off x="0" y="57150"/>
              <a:ext cx="4407463" cy="2038678"/>
            </a:xfrm>
            <a:prstGeom prst="rect">
              <a:avLst/>
            </a:prstGeom>
          </p:spPr>
          <p:txBody>
            <a:bodyPr anchor="ctr" rtlCol="false" tIns="50800" lIns="50800" bIns="50800" rIns="50800"/>
            <a:lstStyle/>
            <a:p>
              <a:pPr algn="just">
                <a:lnSpc>
                  <a:spcPts val="2499"/>
                </a:lnSpc>
              </a:pPr>
            </a:p>
          </p:txBody>
        </p:sp>
      </p:grpSp>
      <p:grpSp>
        <p:nvGrpSpPr>
          <p:cNvPr name="Group 8" id="8"/>
          <p:cNvGrpSpPr/>
          <p:nvPr/>
        </p:nvGrpSpPr>
        <p:grpSpPr>
          <a:xfrm rot="0">
            <a:off x="1172212" y="1288665"/>
            <a:ext cx="7719795" cy="877764"/>
            <a:chOff x="0" y="0"/>
            <a:chExt cx="2033197" cy="231181"/>
          </a:xfrm>
        </p:grpSpPr>
        <p:sp>
          <p:nvSpPr>
            <p:cNvPr name="Freeform 9" id="9"/>
            <p:cNvSpPr/>
            <p:nvPr/>
          </p:nvSpPr>
          <p:spPr>
            <a:xfrm flipH="false" flipV="false" rot="0">
              <a:off x="0" y="0"/>
              <a:ext cx="2033197" cy="231181"/>
            </a:xfrm>
            <a:custGeom>
              <a:avLst/>
              <a:gdLst/>
              <a:ahLst/>
              <a:cxnLst/>
              <a:rect r="r" b="b" t="t" l="l"/>
              <a:pathLst>
                <a:path h="231181" w="2033197">
                  <a:moveTo>
                    <a:pt x="50143" y="0"/>
                  </a:moveTo>
                  <a:lnTo>
                    <a:pt x="1983054" y="0"/>
                  </a:lnTo>
                  <a:cubicBezTo>
                    <a:pt x="2010747" y="0"/>
                    <a:pt x="2033197" y="22450"/>
                    <a:pt x="2033197" y="50143"/>
                  </a:cubicBezTo>
                  <a:lnTo>
                    <a:pt x="2033197" y="181037"/>
                  </a:lnTo>
                  <a:cubicBezTo>
                    <a:pt x="2033197" y="194336"/>
                    <a:pt x="2027914" y="207090"/>
                    <a:pt x="2018510" y="216494"/>
                  </a:cubicBezTo>
                  <a:cubicBezTo>
                    <a:pt x="2009107" y="225898"/>
                    <a:pt x="1996353" y="231181"/>
                    <a:pt x="1983054" y="231181"/>
                  </a:cubicBezTo>
                  <a:lnTo>
                    <a:pt x="50143" y="231181"/>
                  </a:lnTo>
                  <a:cubicBezTo>
                    <a:pt x="22450" y="231181"/>
                    <a:pt x="0" y="208731"/>
                    <a:pt x="0" y="181037"/>
                  </a:cubicBezTo>
                  <a:lnTo>
                    <a:pt x="0" y="50143"/>
                  </a:lnTo>
                  <a:cubicBezTo>
                    <a:pt x="0" y="22450"/>
                    <a:pt x="22450" y="0"/>
                    <a:pt x="50143" y="0"/>
                  </a:cubicBezTo>
                  <a:close/>
                </a:path>
              </a:pathLst>
            </a:custGeom>
            <a:solidFill>
              <a:srgbClr val="8BDFD5"/>
            </a:solidFill>
            <a:ln w="19050" cap="rnd">
              <a:solidFill>
                <a:srgbClr val="4C7D77"/>
              </a:solidFill>
              <a:prstDash val="solid"/>
              <a:round/>
            </a:ln>
          </p:spPr>
        </p:sp>
        <p:sp>
          <p:nvSpPr>
            <p:cNvPr name="TextBox 10" id="10"/>
            <p:cNvSpPr txBox="true"/>
            <p:nvPr/>
          </p:nvSpPr>
          <p:spPr>
            <a:xfrm>
              <a:off x="0" y="66675"/>
              <a:ext cx="2033197" cy="164506"/>
            </a:xfrm>
            <a:prstGeom prst="rect">
              <a:avLst/>
            </a:prstGeom>
          </p:spPr>
          <p:txBody>
            <a:bodyPr anchor="ctr" rtlCol="false" tIns="50800" lIns="50800" bIns="50800" rIns="50800"/>
            <a:lstStyle/>
            <a:p>
              <a:pPr algn="ctr">
                <a:lnSpc>
                  <a:spcPts val="2799"/>
                </a:lnSpc>
              </a:pPr>
              <a:r>
                <a:rPr lang="en-US" sz="2799">
                  <a:solidFill>
                    <a:srgbClr val="000000"/>
                  </a:solidFill>
                  <a:latin typeface="Fraunces Bold"/>
                </a:rPr>
                <a:t>ADVANTAGES/DISADVANTAGES</a:t>
              </a:r>
            </a:p>
          </p:txBody>
        </p:sp>
      </p:grpSp>
      <p:grpSp>
        <p:nvGrpSpPr>
          <p:cNvPr name="Group 11" id="11"/>
          <p:cNvGrpSpPr/>
          <p:nvPr/>
        </p:nvGrpSpPr>
        <p:grpSpPr>
          <a:xfrm rot="0">
            <a:off x="1028700" y="1288665"/>
            <a:ext cx="790514" cy="79051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B7B7"/>
            </a:solidFill>
            <a:ln w="19050" cap="sq">
              <a:solidFill>
                <a:srgbClr val="4C7D77"/>
              </a:solidFill>
              <a:prstDash val="solid"/>
              <a:miter/>
            </a:ln>
          </p:spPr>
        </p:sp>
        <p:sp>
          <p:nvSpPr>
            <p:cNvPr name="TextBox 13" id="13"/>
            <p:cNvSpPr txBox="true"/>
            <p:nvPr/>
          </p:nvSpPr>
          <p:spPr>
            <a:xfrm>
              <a:off x="76200" y="133350"/>
              <a:ext cx="660400" cy="603250"/>
            </a:xfrm>
            <a:prstGeom prst="rect">
              <a:avLst/>
            </a:prstGeom>
          </p:spPr>
          <p:txBody>
            <a:bodyPr anchor="ctr" rtlCol="false" tIns="50800" lIns="50800" bIns="50800" rIns="50800"/>
            <a:lstStyle/>
            <a:p>
              <a:pPr algn="ctr">
                <a:lnSpc>
                  <a:spcPts val="2499"/>
                </a:lnSpc>
              </a:pPr>
            </a:p>
          </p:txBody>
        </p:sp>
      </p:grpSp>
      <p:sp>
        <p:nvSpPr>
          <p:cNvPr name="TextBox 14" id="14"/>
          <p:cNvSpPr txBox="true"/>
          <p:nvPr/>
        </p:nvSpPr>
        <p:spPr>
          <a:xfrm rot="0">
            <a:off x="1247467" y="2704276"/>
            <a:ext cx="15089812" cy="5787160"/>
          </a:xfrm>
          <a:prstGeom prst="rect">
            <a:avLst/>
          </a:prstGeom>
        </p:spPr>
        <p:txBody>
          <a:bodyPr anchor="t" rtlCol="false" tIns="0" lIns="0" bIns="0" rIns="0">
            <a:spAutoFit/>
          </a:bodyPr>
          <a:lstStyle/>
          <a:p>
            <a:pPr>
              <a:lnSpc>
                <a:spcPts val="4138"/>
              </a:lnSpc>
            </a:pPr>
            <a:r>
              <a:rPr lang="en-US" sz="4138" spc="-12">
                <a:solidFill>
                  <a:srgbClr val="1A282C"/>
                </a:solidFill>
                <a:latin typeface="Fraunces"/>
              </a:rPr>
              <a:t>2. </a:t>
            </a:r>
            <a:r>
              <a:rPr lang="en-US" sz="4138" spc="-12">
                <a:solidFill>
                  <a:srgbClr val="1A282C"/>
                </a:solidFill>
                <a:latin typeface="Fraunces Bold"/>
              </a:rPr>
              <a:t> Adding a Variable To Capture NAN</a:t>
            </a:r>
          </a:p>
          <a:p>
            <a:pPr>
              <a:lnSpc>
                <a:spcPts val="4138"/>
              </a:lnSpc>
            </a:pPr>
          </a:p>
          <a:p>
            <a:pPr>
              <a:lnSpc>
                <a:spcPts val="4138"/>
              </a:lnSpc>
            </a:pPr>
            <a:r>
              <a:rPr lang="en-US" sz="4138" spc="-12">
                <a:solidFill>
                  <a:srgbClr val="1A282C"/>
                </a:solidFill>
                <a:latin typeface="Fraunces Bold Italics"/>
              </a:rPr>
              <a:t>Advantage:</a:t>
            </a:r>
            <a:r>
              <a:rPr lang="en-US" sz="4138" spc="-12">
                <a:solidFill>
                  <a:srgbClr val="1A282C"/>
                </a:solidFill>
                <a:latin typeface="Fraunces Bold"/>
              </a:rPr>
              <a:t> </a:t>
            </a:r>
            <a:r>
              <a:rPr lang="en-US" sz="4138" spc="-12">
                <a:solidFill>
                  <a:srgbClr val="1A282C"/>
                </a:solidFill>
                <a:latin typeface="Fraunces"/>
              </a:rPr>
              <a:t>Capture the importance of missingness.</a:t>
            </a:r>
          </a:p>
          <a:p>
            <a:pPr>
              <a:lnSpc>
                <a:spcPts val="4138"/>
              </a:lnSpc>
            </a:pPr>
          </a:p>
          <a:p>
            <a:pPr>
              <a:lnSpc>
                <a:spcPts val="4138"/>
              </a:lnSpc>
            </a:pPr>
            <a:r>
              <a:rPr lang="en-US" sz="4138" spc="-12">
                <a:solidFill>
                  <a:srgbClr val="1A282C"/>
                </a:solidFill>
                <a:latin typeface="Fraunces Bold Italics"/>
              </a:rPr>
              <a:t>Disadvantage:</a:t>
            </a:r>
          </a:p>
          <a:p>
            <a:pPr marL="893548" indent="-446774" lvl="1">
              <a:lnSpc>
                <a:spcPts val="4138"/>
              </a:lnSpc>
              <a:buFont typeface="Arial"/>
              <a:buChar char="•"/>
            </a:pPr>
            <a:r>
              <a:rPr lang="en-US" sz="4138" spc="-12">
                <a:solidFill>
                  <a:srgbClr val="1A282C"/>
                </a:solidFill>
                <a:latin typeface="Fraunces"/>
              </a:rPr>
              <a:t>Creating Additional Features(Curse of Dimensionality) e.g. if there are 10 columns have null values need to create 10 extra columns.</a:t>
            </a:r>
          </a:p>
          <a:p>
            <a:pPr marL="893548" indent="-446774" lvl="1">
              <a:lnSpc>
                <a:spcPts val="4138"/>
              </a:lnSpc>
              <a:buFont typeface="Arial"/>
              <a:buChar char="•"/>
            </a:pPr>
            <a:r>
              <a:rPr lang="en-US" sz="4138" spc="-12">
                <a:solidFill>
                  <a:srgbClr val="1A282C"/>
                </a:solidFill>
                <a:latin typeface="Fraunces"/>
              </a:rPr>
              <a:t>Potentially misunderstood data &amp; the number of missing data should be large enough.</a:t>
            </a:r>
          </a:p>
          <a:p>
            <a:pPr algn="l">
              <a:lnSpc>
                <a:spcPts val="4138"/>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6FFFC"/>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55962" y="-1028700"/>
            <a:ext cx="2820508" cy="4114800"/>
          </a:xfrm>
          <a:custGeom>
            <a:avLst/>
            <a:gdLst/>
            <a:ahLst/>
            <a:cxnLst/>
            <a:rect r="r" b="b" t="t" l="l"/>
            <a:pathLst>
              <a:path h="4114800" w="2820508">
                <a:moveTo>
                  <a:pt x="0" y="0"/>
                </a:moveTo>
                <a:lnTo>
                  <a:pt x="2820508" y="0"/>
                </a:lnTo>
                <a:lnTo>
                  <a:pt x="282050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1913663" y="7844291"/>
            <a:ext cx="2820508" cy="4114800"/>
          </a:xfrm>
          <a:custGeom>
            <a:avLst/>
            <a:gdLst/>
            <a:ahLst/>
            <a:cxnLst/>
            <a:rect r="r" b="b" t="t" l="l"/>
            <a:pathLst>
              <a:path h="4114800" w="2820508">
                <a:moveTo>
                  <a:pt x="2820509" y="0"/>
                </a:moveTo>
                <a:lnTo>
                  <a:pt x="0" y="0"/>
                </a:lnTo>
                <a:lnTo>
                  <a:pt x="0" y="4114800"/>
                </a:lnTo>
                <a:lnTo>
                  <a:pt x="2820509" y="4114800"/>
                </a:lnTo>
                <a:lnTo>
                  <a:pt x="2820509"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5400000">
            <a:off x="647146" y="5531404"/>
            <a:ext cx="2820508" cy="4114800"/>
          </a:xfrm>
          <a:custGeom>
            <a:avLst/>
            <a:gdLst/>
            <a:ahLst/>
            <a:cxnLst/>
            <a:rect r="r" b="b" t="t" l="l"/>
            <a:pathLst>
              <a:path h="4114800" w="2820508">
                <a:moveTo>
                  <a:pt x="2820508" y="0"/>
                </a:moveTo>
                <a:lnTo>
                  <a:pt x="0" y="0"/>
                </a:lnTo>
                <a:lnTo>
                  <a:pt x="0" y="4114800"/>
                </a:lnTo>
                <a:lnTo>
                  <a:pt x="2820508" y="4114800"/>
                </a:lnTo>
                <a:lnTo>
                  <a:pt x="2820508"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524713" y="1683922"/>
            <a:ext cx="16734587" cy="7957598"/>
            <a:chOff x="0" y="0"/>
            <a:chExt cx="4407463" cy="2095828"/>
          </a:xfrm>
        </p:grpSpPr>
        <p:sp>
          <p:nvSpPr>
            <p:cNvPr name="Freeform 6" id="6"/>
            <p:cNvSpPr/>
            <p:nvPr/>
          </p:nvSpPr>
          <p:spPr>
            <a:xfrm flipH="false" flipV="false" rot="0">
              <a:off x="0" y="0"/>
              <a:ext cx="4407463" cy="2095828"/>
            </a:xfrm>
            <a:custGeom>
              <a:avLst/>
              <a:gdLst/>
              <a:ahLst/>
              <a:cxnLst/>
              <a:rect r="r" b="b" t="t" l="l"/>
              <a:pathLst>
                <a:path h="2095828" w="4407463">
                  <a:moveTo>
                    <a:pt x="13879" y="0"/>
                  </a:moveTo>
                  <a:lnTo>
                    <a:pt x="4393584" y="0"/>
                  </a:lnTo>
                  <a:cubicBezTo>
                    <a:pt x="4397265" y="0"/>
                    <a:pt x="4400795" y="1462"/>
                    <a:pt x="4403398" y="4065"/>
                  </a:cubicBezTo>
                  <a:cubicBezTo>
                    <a:pt x="4406001" y="6668"/>
                    <a:pt x="4407463" y="10198"/>
                    <a:pt x="4407463" y="13879"/>
                  </a:cubicBezTo>
                  <a:lnTo>
                    <a:pt x="4407463" y="2081949"/>
                  </a:lnTo>
                  <a:cubicBezTo>
                    <a:pt x="4407463" y="2085630"/>
                    <a:pt x="4406001" y="2089160"/>
                    <a:pt x="4403398" y="2091763"/>
                  </a:cubicBezTo>
                  <a:cubicBezTo>
                    <a:pt x="4400795" y="2094366"/>
                    <a:pt x="4397265" y="2095828"/>
                    <a:pt x="4393584" y="2095828"/>
                  </a:cubicBezTo>
                  <a:lnTo>
                    <a:pt x="13879" y="2095828"/>
                  </a:lnTo>
                  <a:cubicBezTo>
                    <a:pt x="10198" y="2095828"/>
                    <a:pt x="6668" y="2094366"/>
                    <a:pt x="4065" y="2091763"/>
                  </a:cubicBezTo>
                  <a:cubicBezTo>
                    <a:pt x="1462" y="2089160"/>
                    <a:pt x="0" y="2085630"/>
                    <a:pt x="0" y="2081949"/>
                  </a:cubicBezTo>
                  <a:lnTo>
                    <a:pt x="0" y="13879"/>
                  </a:lnTo>
                  <a:cubicBezTo>
                    <a:pt x="0" y="10198"/>
                    <a:pt x="1462" y="6668"/>
                    <a:pt x="4065" y="4065"/>
                  </a:cubicBezTo>
                  <a:cubicBezTo>
                    <a:pt x="6668" y="1462"/>
                    <a:pt x="10198" y="0"/>
                    <a:pt x="13879" y="0"/>
                  </a:cubicBezTo>
                  <a:close/>
                </a:path>
              </a:pathLst>
            </a:custGeom>
            <a:solidFill>
              <a:srgbClr val="F5FFFE">
                <a:alpha val="84706"/>
              </a:srgbClr>
            </a:solidFill>
            <a:ln w="19050" cap="rnd">
              <a:solidFill>
                <a:srgbClr val="8BDFD5">
                  <a:alpha val="84706"/>
                </a:srgbClr>
              </a:solidFill>
              <a:prstDash val="solid"/>
              <a:round/>
            </a:ln>
          </p:spPr>
        </p:sp>
        <p:sp>
          <p:nvSpPr>
            <p:cNvPr name="TextBox 7" id="7"/>
            <p:cNvSpPr txBox="true"/>
            <p:nvPr/>
          </p:nvSpPr>
          <p:spPr>
            <a:xfrm>
              <a:off x="0" y="57150"/>
              <a:ext cx="4407463" cy="2038678"/>
            </a:xfrm>
            <a:prstGeom prst="rect">
              <a:avLst/>
            </a:prstGeom>
          </p:spPr>
          <p:txBody>
            <a:bodyPr anchor="ctr" rtlCol="false" tIns="50800" lIns="50800" bIns="50800" rIns="50800"/>
            <a:lstStyle/>
            <a:p>
              <a:pPr algn="just">
                <a:lnSpc>
                  <a:spcPts val="2499"/>
                </a:lnSpc>
              </a:pPr>
            </a:p>
          </p:txBody>
        </p:sp>
      </p:grpSp>
      <p:grpSp>
        <p:nvGrpSpPr>
          <p:cNvPr name="Group 8" id="8"/>
          <p:cNvGrpSpPr/>
          <p:nvPr/>
        </p:nvGrpSpPr>
        <p:grpSpPr>
          <a:xfrm rot="0">
            <a:off x="1172212" y="1288665"/>
            <a:ext cx="7719795" cy="877764"/>
            <a:chOff x="0" y="0"/>
            <a:chExt cx="2033197" cy="231181"/>
          </a:xfrm>
        </p:grpSpPr>
        <p:sp>
          <p:nvSpPr>
            <p:cNvPr name="Freeform 9" id="9"/>
            <p:cNvSpPr/>
            <p:nvPr/>
          </p:nvSpPr>
          <p:spPr>
            <a:xfrm flipH="false" flipV="false" rot="0">
              <a:off x="0" y="0"/>
              <a:ext cx="2033197" cy="231181"/>
            </a:xfrm>
            <a:custGeom>
              <a:avLst/>
              <a:gdLst/>
              <a:ahLst/>
              <a:cxnLst/>
              <a:rect r="r" b="b" t="t" l="l"/>
              <a:pathLst>
                <a:path h="231181" w="2033197">
                  <a:moveTo>
                    <a:pt x="50143" y="0"/>
                  </a:moveTo>
                  <a:lnTo>
                    <a:pt x="1983054" y="0"/>
                  </a:lnTo>
                  <a:cubicBezTo>
                    <a:pt x="2010747" y="0"/>
                    <a:pt x="2033197" y="22450"/>
                    <a:pt x="2033197" y="50143"/>
                  </a:cubicBezTo>
                  <a:lnTo>
                    <a:pt x="2033197" y="181037"/>
                  </a:lnTo>
                  <a:cubicBezTo>
                    <a:pt x="2033197" y="194336"/>
                    <a:pt x="2027914" y="207090"/>
                    <a:pt x="2018510" y="216494"/>
                  </a:cubicBezTo>
                  <a:cubicBezTo>
                    <a:pt x="2009107" y="225898"/>
                    <a:pt x="1996353" y="231181"/>
                    <a:pt x="1983054" y="231181"/>
                  </a:cubicBezTo>
                  <a:lnTo>
                    <a:pt x="50143" y="231181"/>
                  </a:lnTo>
                  <a:cubicBezTo>
                    <a:pt x="22450" y="231181"/>
                    <a:pt x="0" y="208731"/>
                    <a:pt x="0" y="181037"/>
                  </a:cubicBezTo>
                  <a:lnTo>
                    <a:pt x="0" y="50143"/>
                  </a:lnTo>
                  <a:cubicBezTo>
                    <a:pt x="0" y="22450"/>
                    <a:pt x="22450" y="0"/>
                    <a:pt x="50143" y="0"/>
                  </a:cubicBezTo>
                  <a:close/>
                </a:path>
              </a:pathLst>
            </a:custGeom>
            <a:solidFill>
              <a:srgbClr val="8BDFD5"/>
            </a:solidFill>
            <a:ln w="19050" cap="rnd">
              <a:solidFill>
                <a:srgbClr val="4C7D77"/>
              </a:solidFill>
              <a:prstDash val="solid"/>
              <a:round/>
            </a:ln>
          </p:spPr>
        </p:sp>
        <p:sp>
          <p:nvSpPr>
            <p:cNvPr name="TextBox 10" id="10"/>
            <p:cNvSpPr txBox="true"/>
            <p:nvPr/>
          </p:nvSpPr>
          <p:spPr>
            <a:xfrm>
              <a:off x="0" y="66675"/>
              <a:ext cx="2033197" cy="164506"/>
            </a:xfrm>
            <a:prstGeom prst="rect">
              <a:avLst/>
            </a:prstGeom>
          </p:spPr>
          <p:txBody>
            <a:bodyPr anchor="ctr" rtlCol="false" tIns="50800" lIns="50800" bIns="50800" rIns="50800"/>
            <a:lstStyle/>
            <a:p>
              <a:pPr algn="ctr">
                <a:lnSpc>
                  <a:spcPts val="2799"/>
                </a:lnSpc>
              </a:pPr>
              <a:r>
                <a:rPr lang="en-US" sz="2799">
                  <a:solidFill>
                    <a:srgbClr val="000000"/>
                  </a:solidFill>
                  <a:latin typeface="Fraunces Bold"/>
                </a:rPr>
                <a:t>ADVANTAGES/DISADVANTAGES</a:t>
              </a:r>
            </a:p>
          </p:txBody>
        </p:sp>
      </p:grpSp>
      <p:grpSp>
        <p:nvGrpSpPr>
          <p:cNvPr name="Group 11" id="11"/>
          <p:cNvGrpSpPr/>
          <p:nvPr/>
        </p:nvGrpSpPr>
        <p:grpSpPr>
          <a:xfrm rot="0">
            <a:off x="1028700" y="1288665"/>
            <a:ext cx="790514" cy="79051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B7B7"/>
            </a:solidFill>
            <a:ln w="19050" cap="sq">
              <a:solidFill>
                <a:srgbClr val="4C7D77"/>
              </a:solidFill>
              <a:prstDash val="solid"/>
              <a:miter/>
            </a:ln>
          </p:spPr>
        </p:sp>
        <p:sp>
          <p:nvSpPr>
            <p:cNvPr name="TextBox 13" id="13"/>
            <p:cNvSpPr txBox="true"/>
            <p:nvPr/>
          </p:nvSpPr>
          <p:spPr>
            <a:xfrm>
              <a:off x="76200" y="133350"/>
              <a:ext cx="660400" cy="603250"/>
            </a:xfrm>
            <a:prstGeom prst="rect">
              <a:avLst/>
            </a:prstGeom>
          </p:spPr>
          <p:txBody>
            <a:bodyPr anchor="ctr" rtlCol="false" tIns="50800" lIns="50800" bIns="50800" rIns="50800"/>
            <a:lstStyle/>
            <a:p>
              <a:pPr algn="ctr">
                <a:lnSpc>
                  <a:spcPts val="2499"/>
                </a:lnSpc>
              </a:pPr>
            </a:p>
          </p:txBody>
        </p:sp>
      </p:grpSp>
      <p:sp>
        <p:nvSpPr>
          <p:cNvPr name="TextBox 14" id="14"/>
          <p:cNvSpPr txBox="true"/>
          <p:nvPr/>
        </p:nvSpPr>
        <p:spPr>
          <a:xfrm rot="0">
            <a:off x="1247467" y="2704276"/>
            <a:ext cx="13195723" cy="7363173"/>
          </a:xfrm>
          <a:prstGeom prst="rect">
            <a:avLst/>
          </a:prstGeom>
        </p:spPr>
        <p:txBody>
          <a:bodyPr anchor="t" rtlCol="false" tIns="0" lIns="0" bIns="0" rIns="0">
            <a:spAutoFit/>
          </a:bodyPr>
          <a:lstStyle/>
          <a:p>
            <a:pPr>
              <a:lnSpc>
                <a:spcPts val="4138"/>
              </a:lnSpc>
            </a:pPr>
            <a:r>
              <a:rPr lang="en-US" sz="4138" spc="-12">
                <a:solidFill>
                  <a:srgbClr val="1A282C"/>
                </a:solidFill>
                <a:latin typeface="Fraunces Bold"/>
              </a:rPr>
              <a:t>3. Create a New Category (Random Category) for NAN Values</a:t>
            </a:r>
          </a:p>
          <a:p>
            <a:pPr>
              <a:lnSpc>
                <a:spcPts val="4138"/>
              </a:lnSpc>
            </a:pPr>
          </a:p>
          <a:p>
            <a:pPr>
              <a:lnSpc>
                <a:spcPts val="4138"/>
              </a:lnSpc>
            </a:pPr>
            <a:r>
              <a:rPr lang="en-US" sz="4138" spc="-12">
                <a:solidFill>
                  <a:srgbClr val="1A282C"/>
                </a:solidFill>
                <a:latin typeface="Fraunces Italics"/>
              </a:rPr>
              <a:t>Advantage:</a:t>
            </a:r>
            <a:r>
              <a:rPr lang="en-US" sz="4138" spc="-12">
                <a:solidFill>
                  <a:srgbClr val="1A282C"/>
                </a:solidFill>
                <a:latin typeface="Fraunces"/>
              </a:rPr>
              <a:t> Simple and easy to implement for categorical variables/columns and preserves the variance.</a:t>
            </a:r>
          </a:p>
          <a:p>
            <a:pPr>
              <a:lnSpc>
                <a:spcPts val="4138"/>
              </a:lnSpc>
            </a:pPr>
          </a:p>
          <a:p>
            <a:pPr>
              <a:lnSpc>
                <a:spcPts val="4138"/>
              </a:lnSpc>
            </a:pPr>
            <a:r>
              <a:rPr lang="en-US" sz="4138" spc="-12">
                <a:solidFill>
                  <a:srgbClr val="1A282C"/>
                </a:solidFill>
                <a:latin typeface="Fraunces Italics"/>
              </a:rPr>
              <a:t>Disadvantage:</a:t>
            </a:r>
          </a:p>
          <a:p>
            <a:pPr marL="893547" indent="-446774" lvl="1">
              <a:lnSpc>
                <a:spcPts val="4138"/>
              </a:lnSpc>
              <a:buFont typeface="Arial"/>
              <a:buChar char="•"/>
            </a:pPr>
            <a:r>
              <a:rPr lang="en-US" sz="4138" spc="-12">
                <a:solidFill>
                  <a:srgbClr val="1A282C"/>
                </a:solidFill>
                <a:latin typeface="Fraunces"/>
              </a:rPr>
              <a:t>May create random data if the missing category is more.</a:t>
            </a:r>
          </a:p>
          <a:p>
            <a:pPr marL="893547" indent="-446774" lvl="1">
              <a:lnSpc>
                <a:spcPts val="4138"/>
              </a:lnSpc>
              <a:buFont typeface="Arial"/>
              <a:buChar char="•"/>
            </a:pPr>
            <a:r>
              <a:rPr lang="en-US" sz="4138" spc="-12">
                <a:solidFill>
                  <a:srgbClr val="1A282C"/>
                </a:solidFill>
                <a:latin typeface="Fraunces"/>
              </a:rPr>
              <a:t>Doesn’t give good results when missing data is a high percentage of the data.</a:t>
            </a:r>
          </a:p>
          <a:p>
            <a:pPr>
              <a:lnSpc>
                <a:spcPts val="4138"/>
              </a:lnSpc>
            </a:pPr>
          </a:p>
          <a:p>
            <a:pPr algn="l">
              <a:lnSpc>
                <a:spcPts val="4138"/>
              </a:lnSpc>
              <a:spcBef>
                <a:spcPct val="0"/>
              </a:spcBef>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6FFFC"/>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55962" y="-1028700"/>
            <a:ext cx="2820508" cy="4114800"/>
          </a:xfrm>
          <a:custGeom>
            <a:avLst/>
            <a:gdLst/>
            <a:ahLst/>
            <a:cxnLst/>
            <a:rect r="r" b="b" t="t" l="l"/>
            <a:pathLst>
              <a:path h="4114800" w="2820508">
                <a:moveTo>
                  <a:pt x="0" y="0"/>
                </a:moveTo>
                <a:lnTo>
                  <a:pt x="2820508" y="0"/>
                </a:lnTo>
                <a:lnTo>
                  <a:pt x="282050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647146" y="5531404"/>
            <a:ext cx="2820508" cy="4114800"/>
          </a:xfrm>
          <a:custGeom>
            <a:avLst/>
            <a:gdLst/>
            <a:ahLst/>
            <a:cxnLst/>
            <a:rect r="r" b="b" t="t" l="l"/>
            <a:pathLst>
              <a:path h="4114800" w="2820508">
                <a:moveTo>
                  <a:pt x="2820508" y="0"/>
                </a:moveTo>
                <a:lnTo>
                  <a:pt x="0" y="0"/>
                </a:lnTo>
                <a:lnTo>
                  <a:pt x="0" y="4114800"/>
                </a:lnTo>
                <a:lnTo>
                  <a:pt x="2820508" y="4114800"/>
                </a:lnTo>
                <a:lnTo>
                  <a:pt x="2820508"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5400000">
            <a:off x="1913663" y="7844291"/>
            <a:ext cx="2820508" cy="4114800"/>
          </a:xfrm>
          <a:custGeom>
            <a:avLst/>
            <a:gdLst/>
            <a:ahLst/>
            <a:cxnLst/>
            <a:rect r="r" b="b" t="t" l="l"/>
            <a:pathLst>
              <a:path h="4114800" w="2820508">
                <a:moveTo>
                  <a:pt x="2820509" y="0"/>
                </a:moveTo>
                <a:lnTo>
                  <a:pt x="0" y="0"/>
                </a:lnTo>
                <a:lnTo>
                  <a:pt x="0" y="4114800"/>
                </a:lnTo>
                <a:lnTo>
                  <a:pt x="2820509" y="4114800"/>
                </a:lnTo>
                <a:lnTo>
                  <a:pt x="2820509"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172212" y="1328335"/>
            <a:ext cx="8765463" cy="877764"/>
            <a:chOff x="0" y="0"/>
            <a:chExt cx="2308599" cy="231181"/>
          </a:xfrm>
        </p:grpSpPr>
        <p:sp>
          <p:nvSpPr>
            <p:cNvPr name="Freeform 6" id="6"/>
            <p:cNvSpPr/>
            <p:nvPr/>
          </p:nvSpPr>
          <p:spPr>
            <a:xfrm flipH="false" flipV="false" rot="0">
              <a:off x="0" y="0"/>
              <a:ext cx="2308599" cy="231181"/>
            </a:xfrm>
            <a:custGeom>
              <a:avLst/>
              <a:gdLst/>
              <a:ahLst/>
              <a:cxnLst/>
              <a:rect r="r" b="b" t="t" l="l"/>
              <a:pathLst>
                <a:path h="231181" w="2308599">
                  <a:moveTo>
                    <a:pt x="44162" y="0"/>
                  </a:moveTo>
                  <a:lnTo>
                    <a:pt x="2264438" y="0"/>
                  </a:lnTo>
                  <a:cubicBezTo>
                    <a:pt x="2288827" y="0"/>
                    <a:pt x="2308599" y="19772"/>
                    <a:pt x="2308599" y="44162"/>
                  </a:cubicBezTo>
                  <a:lnTo>
                    <a:pt x="2308599" y="187019"/>
                  </a:lnTo>
                  <a:cubicBezTo>
                    <a:pt x="2308599" y="211409"/>
                    <a:pt x="2288827" y="231181"/>
                    <a:pt x="2264438" y="231181"/>
                  </a:cubicBezTo>
                  <a:lnTo>
                    <a:pt x="44162" y="231181"/>
                  </a:lnTo>
                  <a:cubicBezTo>
                    <a:pt x="19772" y="231181"/>
                    <a:pt x="0" y="211409"/>
                    <a:pt x="0" y="187019"/>
                  </a:cubicBezTo>
                  <a:lnTo>
                    <a:pt x="0" y="44162"/>
                  </a:lnTo>
                  <a:cubicBezTo>
                    <a:pt x="0" y="19772"/>
                    <a:pt x="19772" y="0"/>
                    <a:pt x="44162" y="0"/>
                  </a:cubicBezTo>
                  <a:close/>
                </a:path>
              </a:pathLst>
            </a:custGeom>
            <a:solidFill>
              <a:srgbClr val="8BDFD5"/>
            </a:solidFill>
            <a:ln w="19050" cap="rnd">
              <a:solidFill>
                <a:srgbClr val="4C7D77"/>
              </a:solidFill>
              <a:prstDash val="solid"/>
              <a:round/>
            </a:ln>
          </p:spPr>
        </p:sp>
        <p:sp>
          <p:nvSpPr>
            <p:cNvPr name="TextBox 7" id="7"/>
            <p:cNvSpPr txBox="true"/>
            <p:nvPr/>
          </p:nvSpPr>
          <p:spPr>
            <a:xfrm>
              <a:off x="0" y="57150"/>
              <a:ext cx="2308599" cy="174031"/>
            </a:xfrm>
            <a:prstGeom prst="rect">
              <a:avLst/>
            </a:prstGeom>
          </p:spPr>
          <p:txBody>
            <a:bodyPr anchor="ctr" rtlCol="false" tIns="50800" lIns="50800" bIns="50800" rIns="50800"/>
            <a:lstStyle/>
            <a:p>
              <a:pPr algn="ctr">
                <a:lnSpc>
                  <a:spcPts val="3099"/>
                </a:lnSpc>
              </a:pPr>
              <a:r>
                <a:rPr lang="en-US" sz="3099">
                  <a:solidFill>
                    <a:srgbClr val="000000"/>
                  </a:solidFill>
                  <a:latin typeface="Fraunces Bold"/>
                </a:rPr>
                <a:t>CHOOSEN DATASET:  TITANIC</a:t>
              </a:r>
            </a:p>
          </p:txBody>
        </p:sp>
      </p:grpSp>
      <p:grpSp>
        <p:nvGrpSpPr>
          <p:cNvPr name="Group 8" id="8"/>
          <p:cNvGrpSpPr/>
          <p:nvPr/>
        </p:nvGrpSpPr>
        <p:grpSpPr>
          <a:xfrm rot="0">
            <a:off x="1070959" y="1328335"/>
            <a:ext cx="790514" cy="79051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B7B7"/>
            </a:solidFill>
            <a:ln w="19050" cap="sq">
              <a:solidFill>
                <a:srgbClr val="4C7D77"/>
              </a:solidFill>
              <a:prstDash val="solid"/>
              <a:miter/>
            </a:ln>
          </p:spPr>
        </p:sp>
        <p:sp>
          <p:nvSpPr>
            <p:cNvPr name="TextBox 10" id="10"/>
            <p:cNvSpPr txBox="true"/>
            <p:nvPr/>
          </p:nvSpPr>
          <p:spPr>
            <a:xfrm>
              <a:off x="76200" y="133350"/>
              <a:ext cx="660400" cy="603250"/>
            </a:xfrm>
            <a:prstGeom prst="rect">
              <a:avLst/>
            </a:prstGeom>
          </p:spPr>
          <p:txBody>
            <a:bodyPr anchor="ctr" rtlCol="false" tIns="50800" lIns="50800" bIns="50800" rIns="50800"/>
            <a:lstStyle/>
            <a:p>
              <a:pPr algn="ctr">
                <a:lnSpc>
                  <a:spcPts val="2499"/>
                </a:lnSpc>
              </a:pPr>
            </a:p>
          </p:txBody>
        </p:sp>
      </p:grpSp>
      <p:sp>
        <p:nvSpPr>
          <p:cNvPr name="Freeform 11" id="11"/>
          <p:cNvSpPr/>
          <p:nvPr/>
        </p:nvSpPr>
        <p:spPr>
          <a:xfrm flipH="false" flipV="false" rot="0">
            <a:off x="4313063" y="2703155"/>
            <a:ext cx="12356960" cy="6950790"/>
          </a:xfrm>
          <a:custGeom>
            <a:avLst/>
            <a:gdLst/>
            <a:ahLst/>
            <a:cxnLst/>
            <a:rect r="r" b="b" t="t" l="l"/>
            <a:pathLst>
              <a:path h="6950790" w="12356960">
                <a:moveTo>
                  <a:pt x="0" y="0"/>
                </a:moveTo>
                <a:lnTo>
                  <a:pt x="12356960" y="0"/>
                </a:lnTo>
                <a:lnTo>
                  <a:pt x="12356960" y="6950790"/>
                </a:lnTo>
                <a:lnTo>
                  <a:pt x="0" y="6950790"/>
                </a:lnTo>
                <a:lnTo>
                  <a:pt x="0" y="0"/>
                </a:lnTo>
                <a:close/>
              </a:path>
            </a:pathLst>
          </a:custGeom>
          <a:blipFill>
            <a:blip r:embed="rId4"/>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6FFFC"/>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55962" y="-1028700"/>
            <a:ext cx="2820508" cy="4114800"/>
          </a:xfrm>
          <a:custGeom>
            <a:avLst/>
            <a:gdLst/>
            <a:ahLst/>
            <a:cxnLst/>
            <a:rect r="r" b="b" t="t" l="l"/>
            <a:pathLst>
              <a:path h="4114800" w="2820508">
                <a:moveTo>
                  <a:pt x="0" y="0"/>
                </a:moveTo>
                <a:lnTo>
                  <a:pt x="2820508" y="0"/>
                </a:lnTo>
                <a:lnTo>
                  <a:pt x="282050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466216" y="1371960"/>
            <a:ext cx="9514768" cy="870354"/>
            <a:chOff x="0" y="0"/>
            <a:chExt cx="2505947" cy="229229"/>
          </a:xfrm>
        </p:grpSpPr>
        <p:sp>
          <p:nvSpPr>
            <p:cNvPr name="Freeform 4" id="4"/>
            <p:cNvSpPr/>
            <p:nvPr/>
          </p:nvSpPr>
          <p:spPr>
            <a:xfrm flipH="false" flipV="false" rot="0">
              <a:off x="0" y="0"/>
              <a:ext cx="2505947" cy="229229"/>
            </a:xfrm>
            <a:custGeom>
              <a:avLst/>
              <a:gdLst/>
              <a:ahLst/>
              <a:cxnLst/>
              <a:rect r="r" b="b" t="t" l="l"/>
              <a:pathLst>
                <a:path h="229229" w="2505947">
                  <a:moveTo>
                    <a:pt x="40684" y="0"/>
                  </a:moveTo>
                  <a:lnTo>
                    <a:pt x="2465263" y="0"/>
                  </a:lnTo>
                  <a:cubicBezTo>
                    <a:pt x="2487732" y="0"/>
                    <a:pt x="2505947" y="18215"/>
                    <a:pt x="2505947" y="40684"/>
                  </a:cubicBezTo>
                  <a:lnTo>
                    <a:pt x="2505947" y="188545"/>
                  </a:lnTo>
                  <a:cubicBezTo>
                    <a:pt x="2505947" y="211014"/>
                    <a:pt x="2487732" y="229229"/>
                    <a:pt x="2465263" y="229229"/>
                  </a:cubicBezTo>
                  <a:lnTo>
                    <a:pt x="40684" y="229229"/>
                  </a:lnTo>
                  <a:cubicBezTo>
                    <a:pt x="18215" y="229229"/>
                    <a:pt x="0" y="211014"/>
                    <a:pt x="0" y="188545"/>
                  </a:cubicBezTo>
                  <a:lnTo>
                    <a:pt x="0" y="40684"/>
                  </a:lnTo>
                  <a:cubicBezTo>
                    <a:pt x="0" y="18215"/>
                    <a:pt x="18215" y="0"/>
                    <a:pt x="40684" y="0"/>
                  </a:cubicBezTo>
                  <a:close/>
                </a:path>
              </a:pathLst>
            </a:custGeom>
            <a:solidFill>
              <a:srgbClr val="8BDFD5"/>
            </a:solidFill>
            <a:ln w="19050" cap="rnd">
              <a:solidFill>
                <a:srgbClr val="4C7D77"/>
              </a:solidFill>
              <a:prstDash val="solid"/>
              <a:round/>
            </a:ln>
          </p:spPr>
        </p:sp>
        <p:sp>
          <p:nvSpPr>
            <p:cNvPr name="TextBox 5" id="5"/>
            <p:cNvSpPr txBox="true"/>
            <p:nvPr/>
          </p:nvSpPr>
          <p:spPr>
            <a:xfrm>
              <a:off x="0" y="76200"/>
              <a:ext cx="2505947" cy="153029"/>
            </a:xfrm>
            <a:prstGeom prst="rect">
              <a:avLst/>
            </a:prstGeom>
          </p:spPr>
          <p:txBody>
            <a:bodyPr anchor="ctr" rtlCol="false" tIns="50800" lIns="50800" bIns="50800" rIns="50800"/>
            <a:lstStyle/>
            <a:p>
              <a:pPr algn="ctr">
                <a:lnSpc>
                  <a:spcPts val="3599"/>
                </a:lnSpc>
              </a:pPr>
              <a:r>
                <a:rPr lang="en-US" sz="3599">
                  <a:solidFill>
                    <a:srgbClr val="000000"/>
                  </a:solidFill>
                  <a:latin typeface="Fraunces Bold"/>
                </a:rPr>
                <a:t>PYTHON CODE IMPLEMENTATION</a:t>
              </a:r>
            </a:p>
          </p:txBody>
        </p:sp>
      </p:grpSp>
      <p:grpSp>
        <p:nvGrpSpPr>
          <p:cNvPr name="Group 6" id="6"/>
          <p:cNvGrpSpPr/>
          <p:nvPr/>
        </p:nvGrpSpPr>
        <p:grpSpPr>
          <a:xfrm rot="0">
            <a:off x="1266886" y="1371960"/>
            <a:ext cx="790514" cy="79051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B7B7"/>
            </a:solidFill>
            <a:ln w="19050" cap="sq">
              <a:solidFill>
                <a:srgbClr val="4C7D77"/>
              </a:solidFill>
              <a:prstDash val="solid"/>
              <a:miter/>
            </a:ln>
          </p:spPr>
        </p:sp>
        <p:sp>
          <p:nvSpPr>
            <p:cNvPr name="TextBox 8" id="8"/>
            <p:cNvSpPr txBox="true"/>
            <p:nvPr/>
          </p:nvSpPr>
          <p:spPr>
            <a:xfrm>
              <a:off x="76200" y="133350"/>
              <a:ext cx="660400" cy="603250"/>
            </a:xfrm>
            <a:prstGeom prst="rect">
              <a:avLst/>
            </a:prstGeom>
          </p:spPr>
          <p:txBody>
            <a:bodyPr anchor="ctr" rtlCol="false" tIns="50800" lIns="50800" bIns="50800" rIns="50800"/>
            <a:lstStyle/>
            <a:p>
              <a:pPr algn="ctr">
                <a:lnSpc>
                  <a:spcPts val="2499"/>
                </a:lnSpc>
              </a:pPr>
            </a:p>
          </p:txBody>
        </p:sp>
      </p:grpSp>
      <p:sp>
        <p:nvSpPr>
          <p:cNvPr name="Freeform 9" id="9"/>
          <p:cNvSpPr/>
          <p:nvPr/>
        </p:nvSpPr>
        <p:spPr>
          <a:xfrm flipH="true" flipV="false" rot="-5400000">
            <a:off x="647146" y="5531404"/>
            <a:ext cx="2820508" cy="4114800"/>
          </a:xfrm>
          <a:custGeom>
            <a:avLst/>
            <a:gdLst/>
            <a:ahLst/>
            <a:cxnLst/>
            <a:rect r="r" b="b" t="t" l="l"/>
            <a:pathLst>
              <a:path h="4114800" w="2820508">
                <a:moveTo>
                  <a:pt x="2820508" y="0"/>
                </a:moveTo>
                <a:lnTo>
                  <a:pt x="0" y="0"/>
                </a:lnTo>
                <a:lnTo>
                  <a:pt x="0" y="4114800"/>
                </a:lnTo>
                <a:lnTo>
                  <a:pt x="2820508" y="4114800"/>
                </a:lnTo>
                <a:lnTo>
                  <a:pt x="2820508"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true" flipV="false" rot="-5400000">
            <a:off x="1913663" y="7844291"/>
            <a:ext cx="2820508" cy="4114800"/>
          </a:xfrm>
          <a:custGeom>
            <a:avLst/>
            <a:gdLst/>
            <a:ahLst/>
            <a:cxnLst/>
            <a:rect r="r" b="b" t="t" l="l"/>
            <a:pathLst>
              <a:path h="4114800" w="2820508">
                <a:moveTo>
                  <a:pt x="2820509" y="0"/>
                </a:moveTo>
                <a:lnTo>
                  <a:pt x="0" y="0"/>
                </a:lnTo>
                <a:lnTo>
                  <a:pt x="0" y="4114800"/>
                </a:lnTo>
                <a:lnTo>
                  <a:pt x="2820509" y="4114800"/>
                </a:lnTo>
                <a:lnTo>
                  <a:pt x="2820509"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3055515" y="2678887"/>
            <a:ext cx="13457222" cy="6999326"/>
          </a:xfrm>
          <a:custGeom>
            <a:avLst/>
            <a:gdLst/>
            <a:ahLst/>
            <a:cxnLst/>
            <a:rect r="r" b="b" t="t" l="l"/>
            <a:pathLst>
              <a:path h="6999326" w="13457222">
                <a:moveTo>
                  <a:pt x="0" y="0"/>
                </a:moveTo>
                <a:lnTo>
                  <a:pt x="13457222" y="0"/>
                </a:lnTo>
                <a:lnTo>
                  <a:pt x="13457222" y="6999326"/>
                </a:lnTo>
                <a:lnTo>
                  <a:pt x="0" y="6999326"/>
                </a:lnTo>
                <a:lnTo>
                  <a:pt x="0" y="0"/>
                </a:lnTo>
                <a:close/>
              </a:path>
            </a:pathLst>
          </a:custGeom>
          <a:blipFill>
            <a:blip r:embed="rId4"/>
            <a:stretch>
              <a:fillRect l="0" t="-6620" r="0" b="-1528"/>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E6FFFC"/>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55962" y="-1028700"/>
            <a:ext cx="2820508" cy="4114800"/>
          </a:xfrm>
          <a:custGeom>
            <a:avLst/>
            <a:gdLst/>
            <a:ahLst/>
            <a:cxnLst/>
            <a:rect r="r" b="b" t="t" l="l"/>
            <a:pathLst>
              <a:path h="4114800" w="2820508">
                <a:moveTo>
                  <a:pt x="0" y="0"/>
                </a:moveTo>
                <a:lnTo>
                  <a:pt x="2820508" y="0"/>
                </a:lnTo>
                <a:lnTo>
                  <a:pt x="282050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819214" y="1288665"/>
            <a:ext cx="8084084" cy="790514"/>
            <a:chOff x="0" y="0"/>
            <a:chExt cx="2129141" cy="208201"/>
          </a:xfrm>
        </p:grpSpPr>
        <p:sp>
          <p:nvSpPr>
            <p:cNvPr name="Freeform 4" id="4"/>
            <p:cNvSpPr/>
            <p:nvPr/>
          </p:nvSpPr>
          <p:spPr>
            <a:xfrm flipH="false" flipV="false" rot="0">
              <a:off x="0" y="0"/>
              <a:ext cx="2129141" cy="208201"/>
            </a:xfrm>
            <a:custGeom>
              <a:avLst/>
              <a:gdLst/>
              <a:ahLst/>
              <a:cxnLst/>
              <a:rect r="r" b="b" t="t" l="l"/>
              <a:pathLst>
                <a:path h="208201" w="2129141">
                  <a:moveTo>
                    <a:pt x="47884" y="0"/>
                  </a:moveTo>
                  <a:lnTo>
                    <a:pt x="2081258" y="0"/>
                  </a:lnTo>
                  <a:cubicBezTo>
                    <a:pt x="2093957" y="0"/>
                    <a:pt x="2106137" y="5045"/>
                    <a:pt x="2115117" y="14025"/>
                  </a:cubicBezTo>
                  <a:cubicBezTo>
                    <a:pt x="2124097" y="23005"/>
                    <a:pt x="2129141" y="35184"/>
                    <a:pt x="2129141" y="47884"/>
                  </a:cubicBezTo>
                  <a:lnTo>
                    <a:pt x="2129141" y="160318"/>
                  </a:lnTo>
                  <a:cubicBezTo>
                    <a:pt x="2129141" y="173017"/>
                    <a:pt x="2124097" y="185196"/>
                    <a:pt x="2115117" y="194176"/>
                  </a:cubicBezTo>
                  <a:cubicBezTo>
                    <a:pt x="2106137" y="203156"/>
                    <a:pt x="2093957" y="208201"/>
                    <a:pt x="2081258" y="208201"/>
                  </a:cubicBezTo>
                  <a:lnTo>
                    <a:pt x="47884" y="208201"/>
                  </a:lnTo>
                  <a:cubicBezTo>
                    <a:pt x="35184" y="208201"/>
                    <a:pt x="23005" y="203156"/>
                    <a:pt x="14025" y="194176"/>
                  </a:cubicBezTo>
                  <a:cubicBezTo>
                    <a:pt x="5045" y="185196"/>
                    <a:pt x="0" y="173017"/>
                    <a:pt x="0" y="160318"/>
                  </a:cubicBezTo>
                  <a:lnTo>
                    <a:pt x="0" y="47884"/>
                  </a:lnTo>
                  <a:cubicBezTo>
                    <a:pt x="0" y="35184"/>
                    <a:pt x="5045" y="23005"/>
                    <a:pt x="14025" y="14025"/>
                  </a:cubicBezTo>
                  <a:cubicBezTo>
                    <a:pt x="23005" y="5045"/>
                    <a:pt x="35184" y="0"/>
                    <a:pt x="47884" y="0"/>
                  </a:cubicBezTo>
                  <a:close/>
                </a:path>
              </a:pathLst>
            </a:custGeom>
            <a:solidFill>
              <a:srgbClr val="8BDFD5"/>
            </a:solidFill>
            <a:ln w="19050" cap="rnd">
              <a:solidFill>
                <a:srgbClr val="4C7D77"/>
              </a:solidFill>
              <a:prstDash val="solid"/>
              <a:round/>
            </a:ln>
          </p:spPr>
        </p:sp>
        <p:sp>
          <p:nvSpPr>
            <p:cNvPr name="TextBox 5" id="5"/>
            <p:cNvSpPr txBox="true"/>
            <p:nvPr/>
          </p:nvSpPr>
          <p:spPr>
            <a:xfrm>
              <a:off x="0" y="57150"/>
              <a:ext cx="2129141" cy="151051"/>
            </a:xfrm>
            <a:prstGeom prst="rect">
              <a:avLst/>
            </a:prstGeom>
          </p:spPr>
          <p:txBody>
            <a:bodyPr anchor="ctr" rtlCol="false" tIns="50800" lIns="50800" bIns="50800" rIns="50800"/>
            <a:lstStyle/>
            <a:p>
              <a:pPr algn="ctr">
                <a:lnSpc>
                  <a:spcPts val="3099"/>
                </a:lnSpc>
              </a:pPr>
              <a:r>
                <a:rPr lang="en-US" sz="3099">
                  <a:solidFill>
                    <a:srgbClr val="000000"/>
                  </a:solidFill>
                  <a:latin typeface="Fraunces Bold"/>
                </a:rPr>
                <a:t>CODE IMPLEMENTATION</a:t>
              </a:r>
            </a:p>
          </p:txBody>
        </p:sp>
      </p:grpSp>
      <p:grpSp>
        <p:nvGrpSpPr>
          <p:cNvPr name="Group 6" id="6"/>
          <p:cNvGrpSpPr/>
          <p:nvPr/>
        </p:nvGrpSpPr>
        <p:grpSpPr>
          <a:xfrm rot="0">
            <a:off x="1466216" y="1288665"/>
            <a:ext cx="790514" cy="79051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B7B7"/>
            </a:solidFill>
            <a:ln w="19050" cap="sq">
              <a:solidFill>
                <a:srgbClr val="4C7D77"/>
              </a:solidFill>
              <a:prstDash val="solid"/>
              <a:miter/>
            </a:ln>
          </p:spPr>
        </p:sp>
        <p:sp>
          <p:nvSpPr>
            <p:cNvPr name="TextBox 8" id="8"/>
            <p:cNvSpPr txBox="true"/>
            <p:nvPr/>
          </p:nvSpPr>
          <p:spPr>
            <a:xfrm>
              <a:off x="76200" y="133350"/>
              <a:ext cx="660400" cy="603250"/>
            </a:xfrm>
            <a:prstGeom prst="rect">
              <a:avLst/>
            </a:prstGeom>
          </p:spPr>
          <p:txBody>
            <a:bodyPr anchor="ctr" rtlCol="false" tIns="50800" lIns="50800" bIns="50800" rIns="50800"/>
            <a:lstStyle/>
            <a:p>
              <a:pPr algn="ctr">
                <a:lnSpc>
                  <a:spcPts val="2499"/>
                </a:lnSpc>
              </a:pPr>
            </a:p>
          </p:txBody>
        </p:sp>
      </p:grpSp>
      <p:sp>
        <p:nvSpPr>
          <p:cNvPr name="Freeform 9" id="9"/>
          <p:cNvSpPr/>
          <p:nvPr/>
        </p:nvSpPr>
        <p:spPr>
          <a:xfrm flipH="true" flipV="false" rot="-5400000">
            <a:off x="1913663" y="7844291"/>
            <a:ext cx="2820508" cy="4114800"/>
          </a:xfrm>
          <a:custGeom>
            <a:avLst/>
            <a:gdLst/>
            <a:ahLst/>
            <a:cxnLst/>
            <a:rect r="r" b="b" t="t" l="l"/>
            <a:pathLst>
              <a:path h="4114800" w="2820508">
                <a:moveTo>
                  <a:pt x="2820509" y="0"/>
                </a:moveTo>
                <a:lnTo>
                  <a:pt x="0" y="0"/>
                </a:lnTo>
                <a:lnTo>
                  <a:pt x="0" y="4114800"/>
                </a:lnTo>
                <a:lnTo>
                  <a:pt x="2820509" y="4114800"/>
                </a:lnTo>
                <a:lnTo>
                  <a:pt x="2820509"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true" flipV="false" rot="-5400000">
            <a:off x="647146" y="5531404"/>
            <a:ext cx="2820508" cy="4114800"/>
          </a:xfrm>
          <a:custGeom>
            <a:avLst/>
            <a:gdLst/>
            <a:ahLst/>
            <a:cxnLst/>
            <a:rect r="r" b="b" t="t" l="l"/>
            <a:pathLst>
              <a:path h="4114800" w="2820508">
                <a:moveTo>
                  <a:pt x="2820508" y="0"/>
                </a:moveTo>
                <a:lnTo>
                  <a:pt x="0" y="0"/>
                </a:lnTo>
                <a:lnTo>
                  <a:pt x="0" y="4114800"/>
                </a:lnTo>
                <a:lnTo>
                  <a:pt x="2820508" y="4114800"/>
                </a:lnTo>
                <a:lnTo>
                  <a:pt x="2820508"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3323917" y="3365765"/>
            <a:ext cx="13457222" cy="6239292"/>
          </a:xfrm>
          <a:custGeom>
            <a:avLst/>
            <a:gdLst/>
            <a:ahLst/>
            <a:cxnLst/>
            <a:rect r="r" b="b" t="t" l="l"/>
            <a:pathLst>
              <a:path h="6239292" w="13457222">
                <a:moveTo>
                  <a:pt x="0" y="0"/>
                </a:moveTo>
                <a:lnTo>
                  <a:pt x="13457222" y="0"/>
                </a:lnTo>
                <a:lnTo>
                  <a:pt x="13457222" y="6239292"/>
                </a:lnTo>
                <a:lnTo>
                  <a:pt x="0" y="6239292"/>
                </a:lnTo>
                <a:lnTo>
                  <a:pt x="0" y="0"/>
                </a:lnTo>
                <a:close/>
              </a:path>
            </a:pathLst>
          </a:custGeom>
          <a:blipFill>
            <a:blip r:embed="rId4"/>
            <a:stretch>
              <a:fillRect l="0" t="-6855" r="0" b="-14466"/>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E6FFFC"/>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55962" y="-1028700"/>
            <a:ext cx="2820508" cy="4114800"/>
          </a:xfrm>
          <a:custGeom>
            <a:avLst/>
            <a:gdLst/>
            <a:ahLst/>
            <a:cxnLst/>
            <a:rect r="r" b="b" t="t" l="l"/>
            <a:pathLst>
              <a:path h="4114800" w="2820508">
                <a:moveTo>
                  <a:pt x="0" y="0"/>
                </a:moveTo>
                <a:lnTo>
                  <a:pt x="2820508" y="0"/>
                </a:lnTo>
                <a:lnTo>
                  <a:pt x="282050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466216" y="1288665"/>
            <a:ext cx="6336332" cy="790514"/>
            <a:chOff x="0" y="0"/>
            <a:chExt cx="1668828" cy="208201"/>
          </a:xfrm>
        </p:grpSpPr>
        <p:sp>
          <p:nvSpPr>
            <p:cNvPr name="Freeform 4" id="4"/>
            <p:cNvSpPr/>
            <p:nvPr/>
          </p:nvSpPr>
          <p:spPr>
            <a:xfrm flipH="false" flipV="false" rot="0">
              <a:off x="0" y="0"/>
              <a:ext cx="1668828" cy="208201"/>
            </a:xfrm>
            <a:custGeom>
              <a:avLst/>
              <a:gdLst/>
              <a:ahLst/>
              <a:cxnLst/>
              <a:rect r="r" b="b" t="t" l="l"/>
              <a:pathLst>
                <a:path h="208201" w="1668828">
                  <a:moveTo>
                    <a:pt x="61091" y="0"/>
                  </a:moveTo>
                  <a:lnTo>
                    <a:pt x="1607737" y="0"/>
                  </a:lnTo>
                  <a:cubicBezTo>
                    <a:pt x="1641477" y="0"/>
                    <a:pt x="1668828" y="27352"/>
                    <a:pt x="1668828" y="61091"/>
                  </a:cubicBezTo>
                  <a:lnTo>
                    <a:pt x="1668828" y="147110"/>
                  </a:lnTo>
                  <a:cubicBezTo>
                    <a:pt x="1668828" y="180850"/>
                    <a:pt x="1641477" y="208201"/>
                    <a:pt x="1607737" y="208201"/>
                  </a:cubicBezTo>
                  <a:lnTo>
                    <a:pt x="61091" y="208201"/>
                  </a:lnTo>
                  <a:cubicBezTo>
                    <a:pt x="27352" y="208201"/>
                    <a:pt x="0" y="180850"/>
                    <a:pt x="0" y="147110"/>
                  </a:cubicBezTo>
                  <a:lnTo>
                    <a:pt x="0" y="61091"/>
                  </a:lnTo>
                  <a:cubicBezTo>
                    <a:pt x="0" y="27352"/>
                    <a:pt x="27352" y="0"/>
                    <a:pt x="61091" y="0"/>
                  </a:cubicBezTo>
                  <a:close/>
                </a:path>
              </a:pathLst>
            </a:custGeom>
            <a:solidFill>
              <a:srgbClr val="8BDFD5"/>
            </a:solidFill>
            <a:ln w="19050" cap="rnd">
              <a:solidFill>
                <a:srgbClr val="4C7D77"/>
              </a:solidFill>
              <a:prstDash val="solid"/>
              <a:round/>
            </a:ln>
          </p:spPr>
        </p:sp>
        <p:sp>
          <p:nvSpPr>
            <p:cNvPr name="TextBox 5" id="5"/>
            <p:cNvSpPr txBox="true"/>
            <p:nvPr/>
          </p:nvSpPr>
          <p:spPr>
            <a:xfrm>
              <a:off x="0" y="57150"/>
              <a:ext cx="1668828" cy="151051"/>
            </a:xfrm>
            <a:prstGeom prst="rect">
              <a:avLst/>
            </a:prstGeom>
          </p:spPr>
          <p:txBody>
            <a:bodyPr anchor="ctr" rtlCol="false" tIns="50800" lIns="50800" bIns="50800" rIns="50800"/>
            <a:lstStyle/>
            <a:p>
              <a:pPr algn="ctr">
                <a:lnSpc>
                  <a:spcPts val="2499"/>
                </a:lnSpc>
              </a:pPr>
              <a:r>
                <a:rPr lang="en-US" sz="2499">
                  <a:solidFill>
                    <a:srgbClr val="000000"/>
                  </a:solidFill>
                  <a:latin typeface="Fraunces Bold"/>
                </a:rPr>
                <a:t>CODE IMPLEMENTATION</a:t>
              </a:r>
            </a:p>
          </p:txBody>
        </p:sp>
      </p:grpSp>
      <p:grpSp>
        <p:nvGrpSpPr>
          <p:cNvPr name="Group 6" id="6"/>
          <p:cNvGrpSpPr/>
          <p:nvPr/>
        </p:nvGrpSpPr>
        <p:grpSpPr>
          <a:xfrm rot="0">
            <a:off x="1028700" y="1288665"/>
            <a:ext cx="790514" cy="79051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B7B7"/>
            </a:solidFill>
            <a:ln w="19050" cap="sq">
              <a:solidFill>
                <a:srgbClr val="4C7D77"/>
              </a:solidFill>
              <a:prstDash val="solid"/>
              <a:miter/>
            </a:ln>
          </p:spPr>
        </p:sp>
        <p:sp>
          <p:nvSpPr>
            <p:cNvPr name="TextBox 8" id="8"/>
            <p:cNvSpPr txBox="true"/>
            <p:nvPr/>
          </p:nvSpPr>
          <p:spPr>
            <a:xfrm>
              <a:off x="76200" y="133350"/>
              <a:ext cx="660400" cy="603250"/>
            </a:xfrm>
            <a:prstGeom prst="rect">
              <a:avLst/>
            </a:prstGeom>
          </p:spPr>
          <p:txBody>
            <a:bodyPr anchor="ctr" rtlCol="false" tIns="50800" lIns="50800" bIns="50800" rIns="50800"/>
            <a:lstStyle/>
            <a:p>
              <a:pPr algn="ctr">
                <a:lnSpc>
                  <a:spcPts val="2499"/>
                </a:lnSpc>
              </a:pPr>
            </a:p>
          </p:txBody>
        </p:sp>
      </p:grpSp>
      <p:sp>
        <p:nvSpPr>
          <p:cNvPr name="Freeform 9" id="9"/>
          <p:cNvSpPr/>
          <p:nvPr/>
        </p:nvSpPr>
        <p:spPr>
          <a:xfrm flipH="true" flipV="false" rot="-5400000">
            <a:off x="647146" y="5531404"/>
            <a:ext cx="2820508" cy="4114800"/>
          </a:xfrm>
          <a:custGeom>
            <a:avLst/>
            <a:gdLst/>
            <a:ahLst/>
            <a:cxnLst/>
            <a:rect r="r" b="b" t="t" l="l"/>
            <a:pathLst>
              <a:path h="4114800" w="2820508">
                <a:moveTo>
                  <a:pt x="2820508" y="0"/>
                </a:moveTo>
                <a:lnTo>
                  <a:pt x="0" y="0"/>
                </a:lnTo>
                <a:lnTo>
                  <a:pt x="0" y="4114800"/>
                </a:lnTo>
                <a:lnTo>
                  <a:pt x="2820508" y="4114800"/>
                </a:lnTo>
                <a:lnTo>
                  <a:pt x="2820508"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true" flipV="false" rot="-5400000">
            <a:off x="1913663" y="7844291"/>
            <a:ext cx="2820508" cy="4114800"/>
          </a:xfrm>
          <a:custGeom>
            <a:avLst/>
            <a:gdLst/>
            <a:ahLst/>
            <a:cxnLst/>
            <a:rect r="r" b="b" t="t" l="l"/>
            <a:pathLst>
              <a:path h="4114800" w="2820508">
                <a:moveTo>
                  <a:pt x="2820509" y="0"/>
                </a:moveTo>
                <a:lnTo>
                  <a:pt x="0" y="0"/>
                </a:lnTo>
                <a:lnTo>
                  <a:pt x="0" y="4114800"/>
                </a:lnTo>
                <a:lnTo>
                  <a:pt x="2820509" y="4114800"/>
                </a:lnTo>
                <a:lnTo>
                  <a:pt x="2820509"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2950093" y="2933855"/>
            <a:ext cx="13457222" cy="6489390"/>
          </a:xfrm>
          <a:custGeom>
            <a:avLst/>
            <a:gdLst/>
            <a:ahLst/>
            <a:cxnLst/>
            <a:rect r="r" b="b" t="t" l="l"/>
            <a:pathLst>
              <a:path h="6489390" w="13457222">
                <a:moveTo>
                  <a:pt x="0" y="0"/>
                </a:moveTo>
                <a:lnTo>
                  <a:pt x="13457222" y="0"/>
                </a:lnTo>
                <a:lnTo>
                  <a:pt x="13457222" y="6489390"/>
                </a:lnTo>
                <a:lnTo>
                  <a:pt x="0" y="6489390"/>
                </a:lnTo>
                <a:lnTo>
                  <a:pt x="0" y="0"/>
                </a:lnTo>
                <a:close/>
              </a:path>
            </a:pathLst>
          </a:custGeom>
          <a:blipFill>
            <a:blip r:embed="rId4"/>
            <a:stretch>
              <a:fillRect l="0" t="-16647"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E6FFFC"/>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55962" y="-1028700"/>
            <a:ext cx="2820508" cy="4114800"/>
          </a:xfrm>
          <a:custGeom>
            <a:avLst/>
            <a:gdLst/>
            <a:ahLst/>
            <a:cxnLst/>
            <a:rect r="r" b="b" t="t" l="l"/>
            <a:pathLst>
              <a:path h="4114800" w="2820508">
                <a:moveTo>
                  <a:pt x="0" y="0"/>
                </a:moveTo>
                <a:lnTo>
                  <a:pt x="2820508" y="0"/>
                </a:lnTo>
                <a:lnTo>
                  <a:pt x="282050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466216" y="1288665"/>
            <a:ext cx="6336332" cy="790514"/>
            <a:chOff x="0" y="0"/>
            <a:chExt cx="1668828" cy="208201"/>
          </a:xfrm>
        </p:grpSpPr>
        <p:sp>
          <p:nvSpPr>
            <p:cNvPr name="Freeform 4" id="4"/>
            <p:cNvSpPr/>
            <p:nvPr/>
          </p:nvSpPr>
          <p:spPr>
            <a:xfrm flipH="false" flipV="false" rot="0">
              <a:off x="0" y="0"/>
              <a:ext cx="1668828" cy="208201"/>
            </a:xfrm>
            <a:custGeom>
              <a:avLst/>
              <a:gdLst/>
              <a:ahLst/>
              <a:cxnLst/>
              <a:rect r="r" b="b" t="t" l="l"/>
              <a:pathLst>
                <a:path h="208201" w="1668828">
                  <a:moveTo>
                    <a:pt x="61091" y="0"/>
                  </a:moveTo>
                  <a:lnTo>
                    <a:pt x="1607737" y="0"/>
                  </a:lnTo>
                  <a:cubicBezTo>
                    <a:pt x="1641477" y="0"/>
                    <a:pt x="1668828" y="27352"/>
                    <a:pt x="1668828" y="61091"/>
                  </a:cubicBezTo>
                  <a:lnTo>
                    <a:pt x="1668828" y="147110"/>
                  </a:lnTo>
                  <a:cubicBezTo>
                    <a:pt x="1668828" y="180850"/>
                    <a:pt x="1641477" y="208201"/>
                    <a:pt x="1607737" y="208201"/>
                  </a:cubicBezTo>
                  <a:lnTo>
                    <a:pt x="61091" y="208201"/>
                  </a:lnTo>
                  <a:cubicBezTo>
                    <a:pt x="27352" y="208201"/>
                    <a:pt x="0" y="180850"/>
                    <a:pt x="0" y="147110"/>
                  </a:cubicBezTo>
                  <a:lnTo>
                    <a:pt x="0" y="61091"/>
                  </a:lnTo>
                  <a:cubicBezTo>
                    <a:pt x="0" y="27352"/>
                    <a:pt x="27352" y="0"/>
                    <a:pt x="61091" y="0"/>
                  </a:cubicBezTo>
                  <a:close/>
                </a:path>
              </a:pathLst>
            </a:custGeom>
            <a:solidFill>
              <a:srgbClr val="8BDFD5"/>
            </a:solidFill>
            <a:ln w="19050" cap="rnd">
              <a:solidFill>
                <a:srgbClr val="4C7D77"/>
              </a:solidFill>
              <a:prstDash val="solid"/>
              <a:round/>
            </a:ln>
          </p:spPr>
        </p:sp>
        <p:sp>
          <p:nvSpPr>
            <p:cNvPr name="TextBox 5" id="5"/>
            <p:cNvSpPr txBox="true"/>
            <p:nvPr/>
          </p:nvSpPr>
          <p:spPr>
            <a:xfrm>
              <a:off x="0" y="57150"/>
              <a:ext cx="1668828" cy="151051"/>
            </a:xfrm>
            <a:prstGeom prst="rect">
              <a:avLst/>
            </a:prstGeom>
          </p:spPr>
          <p:txBody>
            <a:bodyPr anchor="ctr" rtlCol="false" tIns="50800" lIns="50800" bIns="50800" rIns="50800"/>
            <a:lstStyle/>
            <a:p>
              <a:pPr algn="ctr">
                <a:lnSpc>
                  <a:spcPts val="2699"/>
                </a:lnSpc>
              </a:pPr>
              <a:r>
                <a:rPr lang="en-US" sz="2699">
                  <a:solidFill>
                    <a:srgbClr val="000000"/>
                  </a:solidFill>
                  <a:latin typeface="Fraunces Bold"/>
                </a:rPr>
                <a:t>CODE IMPLEMENTATION</a:t>
              </a:r>
            </a:p>
          </p:txBody>
        </p:sp>
      </p:grpSp>
      <p:grpSp>
        <p:nvGrpSpPr>
          <p:cNvPr name="Group 6" id="6"/>
          <p:cNvGrpSpPr/>
          <p:nvPr/>
        </p:nvGrpSpPr>
        <p:grpSpPr>
          <a:xfrm rot="0">
            <a:off x="1466216" y="1288665"/>
            <a:ext cx="790514" cy="79051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B7B7"/>
            </a:solidFill>
            <a:ln w="19050" cap="sq">
              <a:solidFill>
                <a:srgbClr val="4C7D77"/>
              </a:solidFill>
              <a:prstDash val="solid"/>
              <a:miter/>
            </a:ln>
          </p:spPr>
        </p:sp>
        <p:sp>
          <p:nvSpPr>
            <p:cNvPr name="TextBox 8" id="8"/>
            <p:cNvSpPr txBox="true"/>
            <p:nvPr/>
          </p:nvSpPr>
          <p:spPr>
            <a:xfrm>
              <a:off x="76200" y="133350"/>
              <a:ext cx="660400" cy="603250"/>
            </a:xfrm>
            <a:prstGeom prst="rect">
              <a:avLst/>
            </a:prstGeom>
          </p:spPr>
          <p:txBody>
            <a:bodyPr anchor="ctr" rtlCol="false" tIns="50800" lIns="50800" bIns="50800" rIns="50800"/>
            <a:lstStyle/>
            <a:p>
              <a:pPr algn="ctr">
                <a:lnSpc>
                  <a:spcPts val="2499"/>
                </a:lnSpc>
              </a:pPr>
            </a:p>
          </p:txBody>
        </p:sp>
      </p:grpSp>
      <p:sp>
        <p:nvSpPr>
          <p:cNvPr name="Freeform 9" id="9"/>
          <p:cNvSpPr/>
          <p:nvPr/>
        </p:nvSpPr>
        <p:spPr>
          <a:xfrm flipH="true" flipV="false" rot="-5400000">
            <a:off x="647146" y="5531404"/>
            <a:ext cx="2820508" cy="4114800"/>
          </a:xfrm>
          <a:custGeom>
            <a:avLst/>
            <a:gdLst/>
            <a:ahLst/>
            <a:cxnLst/>
            <a:rect r="r" b="b" t="t" l="l"/>
            <a:pathLst>
              <a:path h="4114800" w="2820508">
                <a:moveTo>
                  <a:pt x="2820508" y="0"/>
                </a:moveTo>
                <a:lnTo>
                  <a:pt x="0" y="0"/>
                </a:lnTo>
                <a:lnTo>
                  <a:pt x="0" y="4114800"/>
                </a:lnTo>
                <a:lnTo>
                  <a:pt x="2820508" y="4114800"/>
                </a:lnTo>
                <a:lnTo>
                  <a:pt x="2820508"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true" flipV="false" rot="-5400000">
            <a:off x="1913663" y="7844291"/>
            <a:ext cx="2820508" cy="4114800"/>
          </a:xfrm>
          <a:custGeom>
            <a:avLst/>
            <a:gdLst/>
            <a:ahLst/>
            <a:cxnLst/>
            <a:rect r="r" b="b" t="t" l="l"/>
            <a:pathLst>
              <a:path h="4114800" w="2820508">
                <a:moveTo>
                  <a:pt x="2820509" y="0"/>
                </a:moveTo>
                <a:lnTo>
                  <a:pt x="0" y="0"/>
                </a:lnTo>
                <a:lnTo>
                  <a:pt x="0" y="4114800"/>
                </a:lnTo>
                <a:lnTo>
                  <a:pt x="2820509" y="4114800"/>
                </a:lnTo>
                <a:lnTo>
                  <a:pt x="2820509"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2415389" y="3134448"/>
            <a:ext cx="14130077" cy="6355103"/>
          </a:xfrm>
          <a:custGeom>
            <a:avLst/>
            <a:gdLst/>
            <a:ahLst/>
            <a:cxnLst/>
            <a:rect r="r" b="b" t="t" l="l"/>
            <a:pathLst>
              <a:path h="6355103" w="14130077">
                <a:moveTo>
                  <a:pt x="0" y="0"/>
                </a:moveTo>
                <a:lnTo>
                  <a:pt x="14130077" y="0"/>
                </a:lnTo>
                <a:lnTo>
                  <a:pt x="14130077" y="6355103"/>
                </a:lnTo>
                <a:lnTo>
                  <a:pt x="0" y="6355103"/>
                </a:lnTo>
                <a:lnTo>
                  <a:pt x="0" y="0"/>
                </a:lnTo>
                <a:close/>
              </a:path>
            </a:pathLst>
          </a:custGeom>
          <a:blipFill>
            <a:blip r:embed="rId4"/>
            <a:stretch>
              <a:fillRect l="0" t="-17848" r="0" b="-7218"/>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E6FFFC"/>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55962" y="-1028700"/>
            <a:ext cx="2820508" cy="4114800"/>
          </a:xfrm>
          <a:custGeom>
            <a:avLst/>
            <a:gdLst/>
            <a:ahLst/>
            <a:cxnLst/>
            <a:rect r="r" b="b" t="t" l="l"/>
            <a:pathLst>
              <a:path h="4114800" w="2820508">
                <a:moveTo>
                  <a:pt x="0" y="0"/>
                </a:moveTo>
                <a:lnTo>
                  <a:pt x="2820508" y="0"/>
                </a:lnTo>
                <a:lnTo>
                  <a:pt x="282050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1913663" y="7844291"/>
            <a:ext cx="2820508" cy="4114800"/>
          </a:xfrm>
          <a:custGeom>
            <a:avLst/>
            <a:gdLst/>
            <a:ahLst/>
            <a:cxnLst/>
            <a:rect r="r" b="b" t="t" l="l"/>
            <a:pathLst>
              <a:path h="4114800" w="2820508">
                <a:moveTo>
                  <a:pt x="2820509" y="0"/>
                </a:moveTo>
                <a:lnTo>
                  <a:pt x="0" y="0"/>
                </a:lnTo>
                <a:lnTo>
                  <a:pt x="0" y="4114800"/>
                </a:lnTo>
                <a:lnTo>
                  <a:pt x="2820509" y="4114800"/>
                </a:lnTo>
                <a:lnTo>
                  <a:pt x="2820509"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5400000">
            <a:off x="647146" y="5531404"/>
            <a:ext cx="2820508" cy="4114800"/>
          </a:xfrm>
          <a:custGeom>
            <a:avLst/>
            <a:gdLst/>
            <a:ahLst/>
            <a:cxnLst/>
            <a:rect r="r" b="b" t="t" l="l"/>
            <a:pathLst>
              <a:path h="4114800" w="2820508">
                <a:moveTo>
                  <a:pt x="2820508" y="0"/>
                </a:moveTo>
                <a:lnTo>
                  <a:pt x="0" y="0"/>
                </a:lnTo>
                <a:lnTo>
                  <a:pt x="0" y="4114800"/>
                </a:lnTo>
                <a:lnTo>
                  <a:pt x="2820508" y="4114800"/>
                </a:lnTo>
                <a:lnTo>
                  <a:pt x="2820508"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2554810" y="1140818"/>
            <a:ext cx="6336332" cy="790514"/>
            <a:chOff x="0" y="0"/>
            <a:chExt cx="1668828" cy="208201"/>
          </a:xfrm>
        </p:grpSpPr>
        <p:sp>
          <p:nvSpPr>
            <p:cNvPr name="Freeform 6" id="6"/>
            <p:cNvSpPr/>
            <p:nvPr/>
          </p:nvSpPr>
          <p:spPr>
            <a:xfrm flipH="false" flipV="false" rot="0">
              <a:off x="0" y="0"/>
              <a:ext cx="1668828" cy="208201"/>
            </a:xfrm>
            <a:custGeom>
              <a:avLst/>
              <a:gdLst/>
              <a:ahLst/>
              <a:cxnLst/>
              <a:rect r="r" b="b" t="t" l="l"/>
              <a:pathLst>
                <a:path h="208201" w="1668828">
                  <a:moveTo>
                    <a:pt x="61091" y="0"/>
                  </a:moveTo>
                  <a:lnTo>
                    <a:pt x="1607737" y="0"/>
                  </a:lnTo>
                  <a:cubicBezTo>
                    <a:pt x="1641477" y="0"/>
                    <a:pt x="1668828" y="27352"/>
                    <a:pt x="1668828" y="61091"/>
                  </a:cubicBezTo>
                  <a:lnTo>
                    <a:pt x="1668828" y="147110"/>
                  </a:lnTo>
                  <a:cubicBezTo>
                    <a:pt x="1668828" y="180850"/>
                    <a:pt x="1641477" y="208201"/>
                    <a:pt x="1607737" y="208201"/>
                  </a:cubicBezTo>
                  <a:lnTo>
                    <a:pt x="61091" y="208201"/>
                  </a:lnTo>
                  <a:cubicBezTo>
                    <a:pt x="27352" y="208201"/>
                    <a:pt x="0" y="180850"/>
                    <a:pt x="0" y="147110"/>
                  </a:cubicBezTo>
                  <a:lnTo>
                    <a:pt x="0" y="61091"/>
                  </a:lnTo>
                  <a:cubicBezTo>
                    <a:pt x="0" y="27352"/>
                    <a:pt x="27352" y="0"/>
                    <a:pt x="61091" y="0"/>
                  </a:cubicBezTo>
                  <a:close/>
                </a:path>
              </a:pathLst>
            </a:custGeom>
            <a:solidFill>
              <a:srgbClr val="8BDFD5"/>
            </a:solidFill>
            <a:ln w="19050" cap="rnd">
              <a:solidFill>
                <a:srgbClr val="4C7D77"/>
              </a:solidFill>
              <a:prstDash val="solid"/>
              <a:round/>
            </a:ln>
          </p:spPr>
        </p:sp>
        <p:sp>
          <p:nvSpPr>
            <p:cNvPr name="TextBox 7" id="7"/>
            <p:cNvSpPr txBox="true"/>
            <p:nvPr/>
          </p:nvSpPr>
          <p:spPr>
            <a:xfrm>
              <a:off x="0" y="66675"/>
              <a:ext cx="1668828" cy="141526"/>
            </a:xfrm>
            <a:prstGeom prst="rect">
              <a:avLst/>
            </a:prstGeom>
          </p:spPr>
          <p:txBody>
            <a:bodyPr anchor="ctr" rtlCol="false" tIns="50800" lIns="50800" bIns="50800" rIns="50800"/>
            <a:lstStyle/>
            <a:p>
              <a:pPr algn="ctr">
                <a:lnSpc>
                  <a:spcPts val="2799"/>
                </a:lnSpc>
              </a:pPr>
              <a:r>
                <a:rPr lang="en-US" sz="2799">
                  <a:solidFill>
                    <a:srgbClr val="000000"/>
                  </a:solidFill>
                  <a:latin typeface="Fraunces Bold"/>
                </a:rPr>
                <a:t>CODE IMPLEMENTATION</a:t>
              </a:r>
            </a:p>
          </p:txBody>
        </p:sp>
      </p:grpSp>
      <p:grpSp>
        <p:nvGrpSpPr>
          <p:cNvPr name="Group 8" id="8"/>
          <p:cNvGrpSpPr/>
          <p:nvPr/>
        </p:nvGrpSpPr>
        <p:grpSpPr>
          <a:xfrm rot="0">
            <a:off x="2533403" y="1140818"/>
            <a:ext cx="790514" cy="79051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B7B7"/>
            </a:solidFill>
            <a:ln w="19050" cap="sq">
              <a:solidFill>
                <a:srgbClr val="4C7D77"/>
              </a:solidFill>
              <a:prstDash val="solid"/>
              <a:miter/>
            </a:ln>
          </p:spPr>
        </p:sp>
        <p:sp>
          <p:nvSpPr>
            <p:cNvPr name="TextBox 10" id="10"/>
            <p:cNvSpPr txBox="true"/>
            <p:nvPr/>
          </p:nvSpPr>
          <p:spPr>
            <a:xfrm>
              <a:off x="76200" y="133350"/>
              <a:ext cx="660400" cy="603250"/>
            </a:xfrm>
            <a:prstGeom prst="rect">
              <a:avLst/>
            </a:prstGeom>
          </p:spPr>
          <p:txBody>
            <a:bodyPr anchor="ctr" rtlCol="false" tIns="50800" lIns="50800" bIns="50800" rIns="50800"/>
            <a:lstStyle/>
            <a:p>
              <a:pPr algn="ctr">
                <a:lnSpc>
                  <a:spcPts val="2499"/>
                </a:lnSpc>
              </a:pPr>
            </a:p>
          </p:txBody>
        </p:sp>
      </p:grpSp>
      <p:sp>
        <p:nvSpPr>
          <p:cNvPr name="Freeform 11" id="11"/>
          <p:cNvSpPr/>
          <p:nvPr/>
        </p:nvSpPr>
        <p:spPr>
          <a:xfrm flipH="false" flipV="false" rot="0">
            <a:off x="2533403" y="2944978"/>
            <a:ext cx="14379189" cy="6467144"/>
          </a:xfrm>
          <a:custGeom>
            <a:avLst/>
            <a:gdLst/>
            <a:ahLst/>
            <a:cxnLst/>
            <a:rect r="r" b="b" t="t" l="l"/>
            <a:pathLst>
              <a:path h="6467144" w="14379189">
                <a:moveTo>
                  <a:pt x="0" y="0"/>
                </a:moveTo>
                <a:lnTo>
                  <a:pt x="14379190" y="0"/>
                </a:lnTo>
                <a:lnTo>
                  <a:pt x="14379190" y="6467144"/>
                </a:lnTo>
                <a:lnTo>
                  <a:pt x="0" y="6467144"/>
                </a:lnTo>
                <a:lnTo>
                  <a:pt x="0" y="0"/>
                </a:lnTo>
                <a:close/>
              </a:path>
            </a:pathLst>
          </a:custGeom>
          <a:blipFill>
            <a:blip r:embed="rId4"/>
            <a:stretch>
              <a:fillRect l="0" t="-17848" r="0" b="-7218"/>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E6FFFC"/>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55962" y="-1028700"/>
            <a:ext cx="2820508" cy="4114800"/>
          </a:xfrm>
          <a:custGeom>
            <a:avLst/>
            <a:gdLst/>
            <a:ahLst/>
            <a:cxnLst/>
            <a:rect r="r" b="b" t="t" l="l"/>
            <a:pathLst>
              <a:path h="4114800" w="2820508">
                <a:moveTo>
                  <a:pt x="0" y="0"/>
                </a:moveTo>
                <a:lnTo>
                  <a:pt x="2820508" y="0"/>
                </a:lnTo>
                <a:lnTo>
                  <a:pt x="282050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1913663" y="7844291"/>
            <a:ext cx="2820508" cy="4114800"/>
          </a:xfrm>
          <a:custGeom>
            <a:avLst/>
            <a:gdLst/>
            <a:ahLst/>
            <a:cxnLst/>
            <a:rect r="r" b="b" t="t" l="l"/>
            <a:pathLst>
              <a:path h="4114800" w="2820508">
                <a:moveTo>
                  <a:pt x="2820509" y="0"/>
                </a:moveTo>
                <a:lnTo>
                  <a:pt x="0" y="0"/>
                </a:lnTo>
                <a:lnTo>
                  <a:pt x="0" y="4114800"/>
                </a:lnTo>
                <a:lnTo>
                  <a:pt x="2820509" y="4114800"/>
                </a:lnTo>
                <a:lnTo>
                  <a:pt x="2820509"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5400000">
            <a:off x="647146" y="5531404"/>
            <a:ext cx="2820508" cy="4114800"/>
          </a:xfrm>
          <a:custGeom>
            <a:avLst/>
            <a:gdLst/>
            <a:ahLst/>
            <a:cxnLst/>
            <a:rect r="r" b="b" t="t" l="l"/>
            <a:pathLst>
              <a:path h="4114800" w="2820508">
                <a:moveTo>
                  <a:pt x="2820508" y="0"/>
                </a:moveTo>
                <a:lnTo>
                  <a:pt x="0" y="0"/>
                </a:lnTo>
                <a:lnTo>
                  <a:pt x="0" y="4114800"/>
                </a:lnTo>
                <a:lnTo>
                  <a:pt x="2820508" y="4114800"/>
                </a:lnTo>
                <a:lnTo>
                  <a:pt x="2820508"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423957" y="1558384"/>
            <a:ext cx="7720043" cy="790514"/>
            <a:chOff x="0" y="0"/>
            <a:chExt cx="2033262" cy="208201"/>
          </a:xfrm>
        </p:grpSpPr>
        <p:sp>
          <p:nvSpPr>
            <p:cNvPr name="Freeform 6" id="6"/>
            <p:cNvSpPr/>
            <p:nvPr/>
          </p:nvSpPr>
          <p:spPr>
            <a:xfrm flipH="false" flipV="false" rot="0">
              <a:off x="0" y="0"/>
              <a:ext cx="2033262" cy="208201"/>
            </a:xfrm>
            <a:custGeom>
              <a:avLst/>
              <a:gdLst/>
              <a:ahLst/>
              <a:cxnLst/>
              <a:rect r="r" b="b" t="t" l="l"/>
              <a:pathLst>
                <a:path h="208201" w="2033262">
                  <a:moveTo>
                    <a:pt x="50142" y="0"/>
                  </a:moveTo>
                  <a:lnTo>
                    <a:pt x="1983121" y="0"/>
                  </a:lnTo>
                  <a:cubicBezTo>
                    <a:pt x="1996419" y="0"/>
                    <a:pt x="2009173" y="5283"/>
                    <a:pt x="2018576" y="14686"/>
                  </a:cubicBezTo>
                  <a:cubicBezTo>
                    <a:pt x="2027980" y="24090"/>
                    <a:pt x="2033262" y="36843"/>
                    <a:pt x="2033262" y="50142"/>
                  </a:cubicBezTo>
                  <a:lnTo>
                    <a:pt x="2033262" y="158060"/>
                  </a:lnTo>
                  <a:cubicBezTo>
                    <a:pt x="2033262" y="171358"/>
                    <a:pt x="2027980" y="184112"/>
                    <a:pt x="2018576" y="193515"/>
                  </a:cubicBezTo>
                  <a:cubicBezTo>
                    <a:pt x="2009173" y="202918"/>
                    <a:pt x="1996419" y="208201"/>
                    <a:pt x="1983121" y="208201"/>
                  </a:cubicBezTo>
                  <a:lnTo>
                    <a:pt x="50142" y="208201"/>
                  </a:lnTo>
                  <a:cubicBezTo>
                    <a:pt x="36843" y="208201"/>
                    <a:pt x="24090" y="202918"/>
                    <a:pt x="14686" y="193515"/>
                  </a:cubicBezTo>
                  <a:cubicBezTo>
                    <a:pt x="5283" y="184112"/>
                    <a:pt x="0" y="171358"/>
                    <a:pt x="0" y="158060"/>
                  </a:cubicBezTo>
                  <a:lnTo>
                    <a:pt x="0" y="50142"/>
                  </a:lnTo>
                  <a:cubicBezTo>
                    <a:pt x="0" y="36843"/>
                    <a:pt x="5283" y="24090"/>
                    <a:pt x="14686" y="14686"/>
                  </a:cubicBezTo>
                  <a:cubicBezTo>
                    <a:pt x="24090" y="5283"/>
                    <a:pt x="36843" y="0"/>
                    <a:pt x="50142" y="0"/>
                  </a:cubicBezTo>
                  <a:close/>
                </a:path>
              </a:pathLst>
            </a:custGeom>
            <a:solidFill>
              <a:srgbClr val="8BDFD5"/>
            </a:solidFill>
            <a:ln w="19050" cap="rnd">
              <a:solidFill>
                <a:srgbClr val="4C7D77"/>
              </a:solidFill>
              <a:prstDash val="solid"/>
              <a:round/>
            </a:ln>
          </p:spPr>
        </p:sp>
        <p:sp>
          <p:nvSpPr>
            <p:cNvPr name="TextBox 7" id="7"/>
            <p:cNvSpPr txBox="true"/>
            <p:nvPr/>
          </p:nvSpPr>
          <p:spPr>
            <a:xfrm>
              <a:off x="0" y="57150"/>
              <a:ext cx="2033262" cy="151051"/>
            </a:xfrm>
            <a:prstGeom prst="rect">
              <a:avLst/>
            </a:prstGeom>
          </p:spPr>
          <p:txBody>
            <a:bodyPr anchor="ctr" rtlCol="false" tIns="50800" lIns="50800" bIns="50800" rIns="50800"/>
            <a:lstStyle/>
            <a:p>
              <a:pPr algn="ctr">
                <a:lnSpc>
                  <a:spcPts val="3099"/>
                </a:lnSpc>
              </a:pPr>
              <a:r>
                <a:rPr lang="en-US" sz="3099">
                  <a:solidFill>
                    <a:srgbClr val="000000"/>
                  </a:solidFill>
                  <a:latin typeface="Fraunces Bold"/>
                </a:rPr>
                <a:t>CODE IMPLEMENTATION</a:t>
              </a:r>
            </a:p>
          </p:txBody>
        </p:sp>
      </p:grpSp>
      <p:grpSp>
        <p:nvGrpSpPr>
          <p:cNvPr name="Group 8" id="8"/>
          <p:cNvGrpSpPr/>
          <p:nvPr/>
        </p:nvGrpSpPr>
        <p:grpSpPr>
          <a:xfrm rot="0">
            <a:off x="1466216" y="1558384"/>
            <a:ext cx="790514" cy="79051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B7B7"/>
            </a:solidFill>
            <a:ln w="19050" cap="sq">
              <a:solidFill>
                <a:srgbClr val="4C7D77"/>
              </a:solidFill>
              <a:prstDash val="solid"/>
              <a:miter/>
            </a:ln>
          </p:spPr>
        </p:sp>
        <p:sp>
          <p:nvSpPr>
            <p:cNvPr name="TextBox 10" id="10"/>
            <p:cNvSpPr txBox="true"/>
            <p:nvPr/>
          </p:nvSpPr>
          <p:spPr>
            <a:xfrm>
              <a:off x="76200" y="133350"/>
              <a:ext cx="660400" cy="603250"/>
            </a:xfrm>
            <a:prstGeom prst="rect">
              <a:avLst/>
            </a:prstGeom>
          </p:spPr>
          <p:txBody>
            <a:bodyPr anchor="ctr" rtlCol="false" tIns="50800" lIns="50800" bIns="50800" rIns="50800"/>
            <a:lstStyle/>
            <a:p>
              <a:pPr algn="ctr">
                <a:lnSpc>
                  <a:spcPts val="2499"/>
                </a:lnSpc>
              </a:pPr>
            </a:p>
          </p:txBody>
        </p:sp>
      </p:grpSp>
      <p:sp>
        <p:nvSpPr>
          <p:cNvPr name="Freeform 11" id="11"/>
          <p:cNvSpPr/>
          <p:nvPr/>
        </p:nvSpPr>
        <p:spPr>
          <a:xfrm flipH="false" flipV="false" rot="0">
            <a:off x="2415389" y="2910587"/>
            <a:ext cx="13845367" cy="6724440"/>
          </a:xfrm>
          <a:custGeom>
            <a:avLst/>
            <a:gdLst/>
            <a:ahLst/>
            <a:cxnLst/>
            <a:rect r="r" b="b" t="t" l="l"/>
            <a:pathLst>
              <a:path h="6724440" w="13845367">
                <a:moveTo>
                  <a:pt x="0" y="0"/>
                </a:moveTo>
                <a:lnTo>
                  <a:pt x="13845367" y="0"/>
                </a:lnTo>
                <a:lnTo>
                  <a:pt x="13845367" y="6724441"/>
                </a:lnTo>
                <a:lnTo>
                  <a:pt x="0" y="6724441"/>
                </a:lnTo>
                <a:lnTo>
                  <a:pt x="0" y="0"/>
                </a:lnTo>
                <a:close/>
              </a:path>
            </a:pathLst>
          </a:custGeom>
          <a:blipFill>
            <a:blip r:embed="rId4"/>
            <a:stretch>
              <a:fillRect l="0" t="-15816"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6FFFC"/>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647146" y="-1028700"/>
            <a:ext cx="2820508" cy="4114800"/>
          </a:xfrm>
          <a:custGeom>
            <a:avLst/>
            <a:gdLst/>
            <a:ahLst/>
            <a:cxnLst/>
            <a:rect r="r" b="b" t="t" l="l"/>
            <a:pathLst>
              <a:path h="4114800" w="2820508">
                <a:moveTo>
                  <a:pt x="0" y="0"/>
                </a:moveTo>
                <a:lnTo>
                  <a:pt x="2820508" y="0"/>
                </a:lnTo>
                <a:lnTo>
                  <a:pt x="2820508" y="4114800"/>
                </a:lnTo>
                <a:lnTo>
                  <a:pt x="0" y="4114800"/>
                </a:lnTo>
                <a:lnTo>
                  <a:pt x="0" y="0"/>
                </a:lnTo>
                <a:close/>
              </a:path>
            </a:pathLst>
          </a:custGeom>
          <a:blipFill>
            <a:blip r:embed="rId2">
              <a:alphaModFix amt="7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55962" y="-1028700"/>
            <a:ext cx="2820508" cy="4114800"/>
          </a:xfrm>
          <a:custGeom>
            <a:avLst/>
            <a:gdLst/>
            <a:ahLst/>
            <a:cxnLst/>
            <a:rect r="r" b="b" t="t" l="l"/>
            <a:pathLst>
              <a:path h="4114800" w="2820508">
                <a:moveTo>
                  <a:pt x="0" y="0"/>
                </a:moveTo>
                <a:lnTo>
                  <a:pt x="2820508" y="0"/>
                </a:lnTo>
                <a:lnTo>
                  <a:pt x="282050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5400000">
            <a:off x="647146" y="5531404"/>
            <a:ext cx="2820508" cy="4114800"/>
          </a:xfrm>
          <a:custGeom>
            <a:avLst/>
            <a:gdLst/>
            <a:ahLst/>
            <a:cxnLst/>
            <a:rect r="r" b="b" t="t" l="l"/>
            <a:pathLst>
              <a:path h="4114800" w="2820508">
                <a:moveTo>
                  <a:pt x="2820508" y="0"/>
                </a:moveTo>
                <a:lnTo>
                  <a:pt x="0" y="0"/>
                </a:lnTo>
                <a:lnTo>
                  <a:pt x="0" y="4114800"/>
                </a:lnTo>
                <a:lnTo>
                  <a:pt x="2820508" y="4114800"/>
                </a:lnTo>
                <a:lnTo>
                  <a:pt x="2820508" y="0"/>
                </a:lnTo>
                <a:close/>
              </a:path>
            </a:pathLst>
          </a:custGeom>
          <a:blipFill>
            <a:blip r:embed="rId4">
              <a:alphaModFix amt="24000"/>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342055" y="1683922"/>
            <a:ext cx="15603890" cy="6919156"/>
            <a:chOff x="0" y="0"/>
            <a:chExt cx="4109667" cy="1822329"/>
          </a:xfrm>
        </p:grpSpPr>
        <p:sp>
          <p:nvSpPr>
            <p:cNvPr name="Freeform 6" id="6"/>
            <p:cNvSpPr/>
            <p:nvPr/>
          </p:nvSpPr>
          <p:spPr>
            <a:xfrm flipH="false" flipV="false" rot="0">
              <a:off x="0" y="0"/>
              <a:ext cx="4109667" cy="1822329"/>
            </a:xfrm>
            <a:custGeom>
              <a:avLst/>
              <a:gdLst/>
              <a:ahLst/>
              <a:cxnLst/>
              <a:rect r="r" b="b" t="t" l="l"/>
              <a:pathLst>
                <a:path h="1822329" w="4109667">
                  <a:moveTo>
                    <a:pt x="14885" y="0"/>
                  </a:moveTo>
                  <a:lnTo>
                    <a:pt x="4094782" y="0"/>
                  </a:lnTo>
                  <a:cubicBezTo>
                    <a:pt x="4098730" y="0"/>
                    <a:pt x="4102515" y="1568"/>
                    <a:pt x="4105307" y="4360"/>
                  </a:cubicBezTo>
                  <a:cubicBezTo>
                    <a:pt x="4108098" y="7151"/>
                    <a:pt x="4109667" y="10937"/>
                    <a:pt x="4109667" y="14885"/>
                  </a:cubicBezTo>
                  <a:lnTo>
                    <a:pt x="4109667" y="1807445"/>
                  </a:lnTo>
                  <a:cubicBezTo>
                    <a:pt x="4109667" y="1815665"/>
                    <a:pt x="4103003" y="1822329"/>
                    <a:pt x="4094782" y="1822329"/>
                  </a:cubicBezTo>
                  <a:lnTo>
                    <a:pt x="14885" y="1822329"/>
                  </a:lnTo>
                  <a:cubicBezTo>
                    <a:pt x="10937" y="1822329"/>
                    <a:pt x="7151" y="1820761"/>
                    <a:pt x="4360" y="1817970"/>
                  </a:cubicBezTo>
                  <a:cubicBezTo>
                    <a:pt x="1568" y="1815178"/>
                    <a:pt x="0" y="1811392"/>
                    <a:pt x="0" y="1807445"/>
                  </a:cubicBezTo>
                  <a:lnTo>
                    <a:pt x="0" y="14885"/>
                  </a:lnTo>
                  <a:cubicBezTo>
                    <a:pt x="0" y="6664"/>
                    <a:pt x="6664" y="0"/>
                    <a:pt x="14885" y="0"/>
                  </a:cubicBezTo>
                  <a:close/>
                </a:path>
              </a:pathLst>
            </a:custGeom>
            <a:solidFill>
              <a:srgbClr val="F5FFFE">
                <a:alpha val="84706"/>
              </a:srgbClr>
            </a:solidFill>
            <a:ln w="19050" cap="rnd">
              <a:solidFill>
                <a:srgbClr val="8BDFD5">
                  <a:alpha val="84706"/>
                </a:srgbClr>
              </a:solidFill>
              <a:prstDash val="solid"/>
              <a:round/>
            </a:ln>
          </p:spPr>
        </p:sp>
        <p:sp>
          <p:nvSpPr>
            <p:cNvPr name="TextBox 7" id="7"/>
            <p:cNvSpPr txBox="true"/>
            <p:nvPr/>
          </p:nvSpPr>
          <p:spPr>
            <a:xfrm>
              <a:off x="0" y="57150"/>
              <a:ext cx="4109667" cy="1765179"/>
            </a:xfrm>
            <a:prstGeom prst="rect">
              <a:avLst/>
            </a:prstGeom>
          </p:spPr>
          <p:txBody>
            <a:bodyPr anchor="ctr" rtlCol="false" tIns="50800" lIns="50800" bIns="50800" rIns="50800"/>
            <a:lstStyle/>
            <a:p>
              <a:pPr algn="ctr">
                <a:lnSpc>
                  <a:spcPts val="2499"/>
                </a:lnSpc>
              </a:pPr>
            </a:p>
          </p:txBody>
        </p:sp>
      </p:grpSp>
      <p:sp>
        <p:nvSpPr>
          <p:cNvPr name="Freeform 8" id="8"/>
          <p:cNvSpPr/>
          <p:nvPr/>
        </p:nvSpPr>
        <p:spPr>
          <a:xfrm flipH="true" flipV="false" rot="-5400000">
            <a:off x="1913663" y="7844291"/>
            <a:ext cx="2820508" cy="4114800"/>
          </a:xfrm>
          <a:custGeom>
            <a:avLst/>
            <a:gdLst/>
            <a:ahLst/>
            <a:cxnLst/>
            <a:rect r="r" b="b" t="t" l="l"/>
            <a:pathLst>
              <a:path h="4114800" w="2820508">
                <a:moveTo>
                  <a:pt x="2820509" y="0"/>
                </a:moveTo>
                <a:lnTo>
                  <a:pt x="0" y="0"/>
                </a:lnTo>
                <a:lnTo>
                  <a:pt x="0" y="4114800"/>
                </a:lnTo>
                <a:lnTo>
                  <a:pt x="2820509" y="4114800"/>
                </a:lnTo>
                <a:lnTo>
                  <a:pt x="2820509" y="0"/>
                </a:lnTo>
                <a:close/>
              </a:path>
            </a:pathLst>
          </a:custGeom>
          <a:blipFill>
            <a:blip r:embed="rId4">
              <a:alphaModFix amt="24000"/>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1172212" y="1288665"/>
            <a:ext cx="6336332" cy="790514"/>
            <a:chOff x="0" y="0"/>
            <a:chExt cx="1668828" cy="208201"/>
          </a:xfrm>
        </p:grpSpPr>
        <p:sp>
          <p:nvSpPr>
            <p:cNvPr name="Freeform 10" id="10"/>
            <p:cNvSpPr/>
            <p:nvPr/>
          </p:nvSpPr>
          <p:spPr>
            <a:xfrm flipH="false" flipV="false" rot="0">
              <a:off x="0" y="0"/>
              <a:ext cx="1668828" cy="208201"/>
            </a:xfrm>
            <a:custGeom>
              <a:avLst/>
              <a:gdLst/>
              <a:ahLst/>
              <a:cxnLst/>
              <a:rect r="r" b="b" t="t" l="l"/>
              <a:pathLst>
                <a:path h="208201" w="1668828">
                  <a:moveTo>
                    <a:pt x="61091" y="0"/>
                  </a:moveTo>
                  <a:lnTo>
                    <a:pt x="1607737" y="0"/>
                  </a:lnTo>
                  <a:cubicBezTo>
                    <a:pt x="1641477" y="0"/>
                    <a:pt x="1668828" y="27352"/>
                    <a:pt x="1668828" y="61091"/>
                  </a:cubicBezTo>
                  <a:lnTo>
                    <a:pt x="1668828" y="147110"/>
                  </a:lnTo>
                  <a:cubicBezTo>
                    <a:pt x="1668828" y="180850"/>
                    <a:pt x="1641477" y="208201"/>
                    <a:pt x="1607737" y="208201"/>
                  </a:cubicBezTo>
                  <a:lnTo>
                    <a:pt x="61091" y="208201"/>
                  </a:lnTo>
                  <a:cubicBezTo>
                    <a:pt x="27352" y="208201"/>
                    <a:pt x="0" y="180850"/>
                    <a:pt x="0" y="147110"/>
                  </a:cubicBezTo>
                  <a:lnTo>
                    <a:pt x="0" y="61091"/>
                  </a:lnTo>
                  <a:cubicBezTo>
                    <a:pt x="0" y="27352"/>
                    <a:pt x="27352" y="0"/>
                    <a:pt x="61091" y="0"/>
                  </a:cubicBezTo>
                  <a:close/>
                </a:path>
              </a:pathLst>
            </a:custGeom>
            <a:solidFill>
              <a:srgbClr val="8BDFD5"/>
            </a:solidFill>
            <a:ln w="19050" cap="rnd">
              <a:solidFill>
                <a:srgbClr val="4C7D77"/>
              </a:solidFill>
              <a:prstDash val="solid"/>
              <a:round/>
            </a:ln>
          </p:spPr>
        </p:sp>
        <p:sp>
          <p:nvSpPr>
            <p:cNvPr name="TextBox 11" id="11"/>
            <p:cNvSpPr txBox="true"/>
            <p:nvPr/>
          </p:nvSpPr>
          <p:spPr>
            <a:xfrm>
              <a:off x="0" y="57150"/>
              <a:ext cx="1668828" cy="151051"/>
            </a:xfrm>
            <a:prstGeom prst="rect">
              <a:avLst/>
            </a:prstGeom>
          </p:spPr>
          <p:txBody>
            <a:bodyPr anchor="ctr" rtlCol="false" tIns="50800" lIns="50800" bIns="50800" rIns="50800"/>
            <a:lstStyle/>
            <a:p>
              <a:pPr algn="ctr">
                <a:lnSpc>
                  <a:spcPts val="2499"/>
                </a:lnSpc>
              </a:pPr>
            </a:p>
          </p:txBody>
        </p:sp>
      </p:grpSp>
      <p:grpSp>
        <p:nvGrpSpPr>
          <p:cNvPr name="Group 12" id="12"/>
          <p:cNvGrpSpPr/>
          <p:nvPr/>
        </p:nvGrpSpPr>
        <p:grpSpPr>
          <a:xfrm rot="0">
            <a:off x="1028700" y="1288665"/>
            <a:ext cx="790514" cy="79051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B7B7"/>
            </a:solidFill>
            <a:ln w="19050" cap="sq">
              <a:solidFill>
                <a:srgbClr val="4C7D77"/>
              </a:solidFill>
              <a:prstDash val="solid"/>
              <a:miter/>
            </a:ln>
          </p:spPr>
        </p:sp>
        <p:sp>
          <p:nvSpPr>
            <p:cNvPr name="TextBox 14" id="14"/>
            <p:cNvSpPr txBox="true"/>
            <p:nvPr/>
          </p:nvSpPr>
          <p:spPr>
            <a:xfrm>
              <a:off x="76200" y="133350"/>
              <a:ext cx="660400" cy="603250"/>
            </a:xfrm>
            <a:prstGeom prst="rect">
              <a:avLst/>
            </a:prstGeom>
          </p:spPr>
          <p:txBody>
            <a:bodyPr anchor="ctr" rtlCol="false" tIns="50800" lIns="50800" bIns="50800" rIns="50800"/>
            <a:lstStyle/>
            <a:p>
              <a:pPr algn="ctr">
                <a:lnSpc>
                  <a:spcPts val="2499"/>
                </a:lnSpc>
              </a:pPr>
            </a:p>
          </p:txBody>
        </p:sp>
      </p:grpSp>
      <p:sp>
        <p:nvSpPr>
          <p:cNvPr name="TextBox 15" id="15"/>
          <p:cNvSpPr txBox="true"/>
          <p:nvPr/>
        </p:nvSpPr>
        <p:spPr>
          <a:xfrm rot="0">
            <a:off x="2009627" y="1315622"/>
            <a:ext cx="5253090" cy="669925"/>
          </a:xfrm>
          <a:prstGeom prst="rect">
            <a:avLst/>
          </a:prstGeom>
        </p:spPr>
        <p:txBody>
          <a:bodyPr anchor="t" rtlCol="false" tIns="0" lIns="0" bIns="0" rIns="0">
            <a:spAutoFit/>
          </a:bodyPr>
          <a:lstStyle/>
          <a:p>
            <a:pPr>
              <a:lnSpc>
                <a:spcPts val="5599"/>
              </a:lnSpc>
            </a:pPr>
            <a:r>
              <a:rPr lang="en-US" sz="3999">
                <a:solidFill>
                  <a:srgbClr val="000000"/>
                </a:solidFill>
                <a:latin typeface="Fraunces Heavy"/>
              </a:rPr>
              <a:t>Objective</a:t>
            </a:r>
          </a:p>
        </p:txBody>
      </p:sp>
      <p:sp>
        <p:nvSpPr>
          <p:cNvPr name="TextBox 16" id="16"/>
          <p:cNvSpPr txBox="true"/>
          <p:nvPr/>
        </p:nvSpPr>
        <p:spPr>
          <a:xfrm rot="0">
            <a:off x="1819214" y="2979855"/>
            <a:ext cx="13811890" cy="3980180"/>
          </a:xfrm>
          <a:prstGeom prst="rect">
            <a:avLst/>
          </a:prstGeom>
        </p:spPr>
        <p:txBody>
          <a:bodyPr anchor="t" rtlCol="false" tIns="0" lIns="0" bIns="0" rIns="0">
            <a:spAutoFit/>
          </a:bodyPr>
          <a:lstStyle/>
          <a:p>
            <a:pPr>
              <a:lnSpc>
                <a:spcPts val="5319"/>
              </a:lnSpc>
            </a:pPr>
            <a:r>
              <a:rPr lang="en-US" sz="3799">
                <a:solidFill>
                  <a:srgbClr val="000000"/>
                </a:solidFill>
                <a:latin typeface="Fraunces"/>
              </a:rPr>
              <a:t>The objective is to bridge the gap between the qualitative nature of categorical information and the quantitative requirements of machine learning models, facilitating the extraction of insights and knowledge from diverse datasets in a manner that aligns with the objectives of the analysis or prediction task at hand.</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E6FFFC"/>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55962" y="-1028700"/>
            <a:ext cx="2820508" cy="4114800"/>
          </a:xfrm>
          <a:custGeom>
            <a:avLst/>
            <a:gdLst/>
            <a:ahLst/>
            <a:cxnLst/>
            <a:rect r="r" b="b" t="t" l="l"/>
            <a:pathLst>
              <a:path h="4114800" w="2820508">
                <a:moveTo>
                  <a:pt x="0" y="0"/>
                </a:moveTo>
                <a:lnTo>
                  <a:pt x="2820508" y="0"/>
                </a:lnTo>
                <a:lnTo>
                  <a:pt x="282050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1913663" y="7844291"/>
            <a:ext cx="2820508" cy="4114800"/>
          </a:xfrm>
          <a:custGeom>
            <a:avLst/>
            <a:gdLst/>
            <a:ahLst/>
            <a:cxnLst/>
            <a:rect r="r" b="b" t="t" l="l"/>
            <a:pathLst>
              <a:path h="4114800" w="2820508">
                <a:moveTo>
                  <a:pt x="2820509" y="0"/>
                </a:moveTo>
                <a:lnTo>
                  <a:pt x="0" y="0"/>
                </a:lnTo>
                <a:lnTo>
                  <a:pt x="0" y="4114800"/>
                </a:lnTo>
                <a:lnTo>
                  <a:pt x="2820509" y="4114800"/>
                </a:lnTo>
                <a:lnTo>
                  <a:pt x="2820509"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5400000">
            <a:off x="647146" y="5531404"/>
            <a:ext cx="2820508" cy="4114800"/>
          </a:xfrm>
          <a:custGeom>
            <a:avLst/>
            <a:gdLst/>
            <a:ahLst/>
            <a:cxnLst/>
            <a:rect r="r" b="b" t="t" l="l"/>
            <a:pathLst>
              <a:path h="4114800" w="2820508">
                <a:moveTo>
                  <a:pt x="2820508" y="0"/>
                </a:moveTo>
                <a:lnTo>
                  <a:pt x="0" y="0"/>
                </a:lnTo>
                <a:lnTo>
                  <a:pt x="0" y="4114800"/>
                </a:lnTo>
                <a:lnTo>
                  <a:pt x="2820508" y="4114800"/>
                </a:lnTo>
                <a:lnTo>
                  <a:pt x="2820508"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028700" y="1028700"/>
            <a:ext cx="6336332" cy="790514"/>
            <a:chOff x="0" y="0"/>
            <a:chExt cx="1668828" cy="208201"/>
          </a:xfrm>
        </p:grpSpPr>
        <p:sp>
          <p:nvSpPr>
            <p:cNvPr name="Freeform 6" id="6"/>
            <p:cNvSpPr/>
            <p:nvPr/>
          </p:nvSpPr>
          <p:spPr>
            <a:xfrm flipH="false" flipV="false" rot="0">
              <a:off x="0" y="0"/>
              <a:ext cx="1668828" cy="208201"/>
            </a:xfrm>
            <a:custGeom>
              <a:avLst/>
              <a:gdLst/>
              <a:ahLst/>
              <a:cxnLst/>
              <a:rect r="r" b="b" t="t" l="l"/>
              <a:pathLst>
                <a:path h="208201" w="1668828">
                  <a:moveTo>
                    <a:pt x="61091" y="0"/>
                  </a:moveTo>
                  <a:lnTo>
                    <a:pt x="1607737" y="0"/>
                  </a:lnTo>
                  <a:cubicBezTo>
                    <a:pt x="1641477" y="0"/>
                    <a:pt x="1668828" y="27352"/>
                    <a:pt x="1668828" y="61091"/>
                  </a:cubicBezTo>
                  <a:lnTo>
                    <a:pt x="1668828" y="147110"/>
                  </a:lnTo>
                  <a:cubicBezTo>
                    <a:pt x="1668828" y="180850"/>
                    <a:pt x="1641477" y="208201"/>
                    <a:pt x="1607737" y="208201"/>
                  </a:cubicBezTo>
                  <a:lnTo>
                    <a:pt x="61091" y="208201"/>
                  </a:lnTo>
                  <a:cubicBezTo>
                    <a:pt x="27352" y="208201"/>
                    <a:pt x="0" y="180850"/>
                    <a:pt x="0" y="147110"/>
                  </a:cubicBezTo>
                  <a:lnTo>
                    <a:pt x="0" y="61091"/>
                  </a:lnTo>
                  <a:cubicBezTo>
                    <a:pt x="0" y="27352"/>
                    <a:pt x="27352" y="0"/>
                    <a:pt x="61091" y="0"/>
                  </a:cubicBezTo>
                  <a:close/>
                </a:path>
              </a:pathLst>
            </a:custGeom>
            <a:solidFill>
              <a:srgbClr val="8BDFD5"/>
            </a:solidFill>
            <a:ln w="19050" cap="rnd">
              <a:solidFill>
                <a:srgbClr val="4C7D77"/>
              </a:solidFill>
              <a:prstDash val="solid"/>
              <a:round/>
            </a:ln>
          </p:spPr>
        </p:sp>
        <p:sp>
          <p:nvSpPr>
            <p:cNvPr name="TextBox 7" id="7"/>
            <p:cNvSpPr txBox="true"/>
            <p:nvPr/>
          </p:nvSpPr>
          <p:spPr>
            <a:xfrm>
              <a:off x="0" y="57150"/>
              <a:ext cx="1668828" cy="151051"/>
            </a:xfrm>
            <a:prstGeom prst="rect">
              <a:avLst/>
            </a:prstGeom>
          </p:spPr>
          <p:txBody>
            <a:bodyPr anchor="ctr" rtlCol="false" tIns="50800" lIns="50800" bIns="50800" rIns="50800"/>
            <a:lstStyle/>
            <a:p>
              <a:pPr algn="ctr">
                <a:lnSpc>
                  <a:spcPts val="2699"/>
                </a:lnSpc>
              </a:pPr>
              <a:r>
                <a:rPr lang="en-US" sz="2699">
                  <a:solidFill>
                    <a:srgbClr val="000000"/>
                  </a:solidFill>
                  <a:latin typeface="Fraunces Bold"/>
                </a:rPr>
                <a:t>CODE IMPLEMENTATION</a:t>
              </a:r>
            </a:p>
          </p:txBody>
        </p:sp>
      </p:grpSp>
      <p:grpSp>
        <p:nvGrpSpPr>
          <p:cNvPr name="Group 8" id="8"/>
          <p:cNvGrpSpPr/>
          <p:nvPr/>
        </p:nvGrpSpPr>
        <p:grpSpPr>
          <a:xfrm rot="0">
            <a:off x="1028700" y="1028700"/>
            <a:ext cx="790514" cy="79051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B7B7"/>
            </a:solidFill>
            <a:ln w="19050" cap="sq">
              <a:solidFill>
                <a:srgbClr val="4C7D77"/>
              </a:solidFill>
              <a:prstDash val="solid"/>
              <a:miter/>
            </a:ln>
          </p:spPr>
        </p:sp>
        <p:sp>
          <p:nvSpPr>
            <p:cNvPr name="TextBox 10" id="10"/>
            <p:cNvSpPr txBox="true"/>
            <p:nvPr/>
          </p:nvSpPr>
          <p:spPr>
            <a:xfrm>
              <a:off x="76200" y="133350"/>
              <a:ext cx="660400" cy="603250"/>
            </a:xfrm>
            <a:prstGeom prst="rect">
              <a:avLst/>
            </a:prstGeom>
          </p:spPr>
          <p:txBody>
            <a:bodyPr anchor="ctr" rtlCol="false" tIns="50800" lIns="50800" bIns="50800" rIns="50800"/>
            <a:lstStyle/>
            <a:p>
              <a:pPr algn="ctr">
                <a:lnSpc>
                  <a:spcPts val="2499"/>
                </a:lnSpc>
              </a:pPr>
            </a:p>
          </p:txBody>
        </p:sp>
      </p:grpSp>
      <p:sp>
        <p:nvSpPr>
          <p:cNvPr name="Freeform 11" id="11"/>
          <p:cNvSpPr/>
          <p:nvPr/>
        </p:nvSpPr>
        <p:spPr>
          <a:xfrm flipH="false" flipV="false" rot="0">
            <a:off x="2999353" y="2791199"/>
            <a:ext cx="14259947" cy="6774701"/>
          </a:xfrm>
          <a:custGeom>
            <a:avLst/>
            <a:gdLst/>
            <a:ahLst/>
            <a:cxnLst/>
            <a:rect r="r" b="b" t="t" l="l"/>
            <a:pathLst>
              <a:path h="6774701" w="14259947">
                <a:moveTo>
                  <a:pt x="0" y="0"/>
                </a:moveTo>
                <a:lnTo>
                  <a:pt x="14259947" y="0"/>
                </a:lnTo>
                <a:lnTo>
                  <a:pt x="14259947" y="6774702"/>
                </a:lnTo>
                <a:lnTo>
                  <a:pt x="0" y="6774702"/>
                </a:lnTo>
                <a:lnTo>
                  <a:pt x="0" y="0"/>
                </a:lnTo>
                <a:close/>
              </a:path>
            </a:pathLst>
          </a:custGeom>
          <a:blipFill>
            <a:blip r:embed="rId4"/>
            <a:stretch>
              <a:fillRect l="0" t="-13939" r="0" b="-446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E6FFFC"/>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55962" y="-1028700"/>
            <a:ext cx="2820508" cy="4114800"/>
          </a:xfrm>
          <a:custGeom>
            <a:avLst/>
            <a:gdLst/>
            <a:ahLst/>
            <a:cxnLst/>
            <a:rect r="r" b="b" t="t" l="l"/>
            <a:pathLst>
              <a:path h="4114800" w="2820508">
                <a:moveTo>
                  <a:pt x="0" y="0"/>
                </a:moveTo>
                <a:lnTo>
                  <a:pt x="2820508" y="0"/>
                </a:lnTo>
                <a:lnTo>
                  <a:pt x="282050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1913663" y="7844291"/>
            <a:ext cx="2820508" cy="4114800"/>
          </a:xfrm>
          <a:custGeom>
            <a:avLst/>
            <a:gdLst/>
            <a:ahLst/>
            <a:cxnLst/>
            <a:rect r="r" b="b" t="t" l="l"/>
            <a:pathLst>
              <a:path h="4114800" w="2820508">
                <a:moveTo>
                  <a:pt x="2820509" y="0"/>
                </a:moveTo>
                <a:lnTo>
                  <a:pt x="0" y="0"/>
                </a:lnTo>
                <a:lnTo>
                  <a:pt x="0" y="4114800"/>
                </a:lnTo>
                <a:lnTo>
                  <a:pt x="2820509" y="4114800"/>
                </a:lnTo>
                <a:lnTo>
                  <a:pt x="2820509"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5400000">
            <a:off x="647146" y="5531404"/>
            <a:ext cx="2820508" cy="4114800"/>
          </a:xfrm>
          <a:custGeom>
            <a:avLst/>
            <a:gdLst/>
            <a:ahLst/>
            <a:cxnLst/>
            <a:rect r="r" b="b" t="t" l="l"/>
            <a:pathLst>
              <a:path h="4114800" w="2820508">
                <a:moveTo>
                  <a:pt x="2820508" y="0"/>
                </a:moveTo>
                <a:lnTo>
                  <a:pt x="0" y="0"/>
                </a:lnTo>
                <a:lnTo>
                  <a:pt x="0" y="4114800"/>
                </a:lnTo>
                <a:lnTo>
                  <a:pt x="2820508" y="4114800"/>
                </a:lnTo>
                <a:lnTo>
                  <a:pt x="2820508"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028700" y="1028700"/>
            <a:ext cx="6336332" cy="790514"/>
            <a:chOff x="0" y="0"/>
            <a:chExt cx="1668828" cy="208201"/>
          </a:xfrm>
        </p:grpSpPr>
        <p:sp>
          <p:nvSpPr>
            <p:cNvPr name="Freeform 6" id="6"/>
            <p:cNvSpPr/>
            <p:nvPr/>
          </p:nvSpPr>
          <p:spPr>
            <a:xfrm flipH="false" flipV="false" rot="0">
              <a:off x="0" y="0"/>
              <a:ext cx="1668828" cy="208201"/>
            </a:xfrm>
            <a:custGeom>
              <a:avLst/>
              <a:gdLst/>
              <a:ahLst/>
              <a:cxnLst/>
              <a:rect r="r" b="b" t="t" l="l"/>
              <a:pathLst>
                <a:path h="208201" w="1668828">
                  <a:moveTo>
                    <a:pt x="61091" y="0"/>
                  </a:moveTo>
                  <a:lnTo>
                    <a:pt x="1607737" y="0"/>
                  </a:lnTo>
                  <a:cubicBezTo>
                    <a:pt x="1641477" y="0"/>
                    <a:pt x="1668828" y="27352"/>
                    <a:pt x="1668828" y="61091"/>
                  </a:cubicBezTo>
                  <a:lnTo>
                    <a:pt x="1668828" y="147110"/>
                  </a:lnTo>
                  <a:cubicBezTo>
                    <a:pt x="1668828" y="180850"/>
                    <a:pt x="1641477" y="208201"/>
                    <a:pt x="1607737" y="208201"/>
                  </a:cubicBezTo>
                  <a:lnTo>
                    <a:pt x="61091" y="208201"/>
                  </a:lnTo>
                  <a:cubicBezTo>
                    <a:pt x="27352" y="208201"/>
                    <a:pt x="0" y="180850"/>
                    <a:pt x="0" y="147110"/>
                  </a:cubicBezTo>
                  <a:lnTo>
                    <a:pt x="0" y="61091"/>
                  </a:lnTo>
                  <a:cubicBezTo>
                    <a:pt x="0" y="27352"/>
                    <a:pt x="27352" y="0"/>
                    <a:pt x="61091" y="0"/>
                  </a:cubicBezTo>
                  <a:close/>
                </a:path>
              </a:pathLst>
            </a:custGeom>
            <a:solidFill>
              <a:srgbClr val="8BDFD5"/>
            </a:solidFill>
            <a:ln w="19050" cap="rnd">
              <a:solidFill>
                <a:srgbClr val="4C7D77"/>
              </a:solidFill>
              <a:prstDash val="solid"/>
              <a:round/>
            </a:ln>
          </p:spPr>
        </p:sp>
        <p:sp>
          <p:nvSpPr>
            <p:cNvPr name="TextBox 7" id="7"/>
            <p:cNvSpPr txBox="true"/>
            <p:nvPr/>
          </p:nvSpPr>
          <p:spPr>
            <a:xfrm>
              <a:off x="0" y="66675"/>
              <a:ext cx="1668828" cy="141526"/>
            </a:xfrm>
            <a:prstGeom prst="rect">
              <a:avLst/>
            </a:prstGeom>
          </p:spPr>
          <p:txBody>
            <a:bodyPr anchor="ctr" rtlCol="false" tIns="50800" lIns="50800" bIns="50800" rIns="50800"/>
            <a:lstStyle/>
            <a:p>
              <a:pPr algn="ctr">
                <a:lnSpc>
                  <a:spcPts val="2799"/>
                </a:lnSpc>
              </a:pPr>
              <a:r>
                <a:rPr lang="en-US" sz="2799">
                  <a:solidFill>
                    <a:srgbClr val="000000"/>
                  </a:solidFill>
                  <a:latin typeface="Fraunces Bold"/>
                </a:rPr>
                <a:t>CODE IMPLEMENTATION</a:t>
              </a:r>
            </a:p>
          </p:txBody>
        </p:sp>
      </p:grpSp>
      <p:grpSp>
        <p:nvGrpSpPr>
          <p:cNvPr name="Group 8" id="8"/>
          <p:cNvGrpSpPr/>
          <p:nvPr/>
        </p:nvGrpSpPr>
        <p:grpSpPr>
          <a:xfrm rot="0">
            <a:off x="1028700" y="1028700"/>
            <a:ext cx="790514" cy="79051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B7B7"/>
            </a:solidFill>
            <a:ln w="19050" cap="sq">
              <a:solidFill>
                <a:srgbClr val="4C7D77"/>
              </a:solidFill>
              <a:prstDash val="solid"/>
              <a:miter/>
            </a:ln>
          </p:spPr>
        </p:sp>
        <p:sp>
          <p:nvSpPr>
            <p:cNvPr name="TextBox 10" id="10"/>
            <p:cNvSpPr txBox="true"/>
            <p:nvPr/>
          </p:nvSpPr>
          <p:spPr>
            <a:xfrm>
              <a:off x="76200" y="133350"/>
              <a:ext cx="660400" cy="603250"/>
            </a:xfrm>
            <a:prstGeom prst="rect">
              <a:avLst/>
            </a:prstGeom>
          </p:spPr>
          <p:txBody>
            <a:bodyPr anchor="ctr" rtlCol="false" tIns="50800" lIns="50800" bIns="50800" rIns="50800"/>
            <a:lstStyle/>
            <a:p>
              <a:pPr algn="ctr">
                <a:lnSpc>
                  <a:spcPts val="2499"/>
                </a:lnSpc>
              </a:pPr>
            </a:p>
          </p:txBody>
        </p:sp>
      </p:grpSp>
      <p:sp>
        <p:nvSpPr>
          <p:cNvPr name="Freeform 11" id="11"/>
          <p:cNvSpPr/>
          <p:nvPr/>
        </p:nvSpPr>
        <p:spPr>
          <a:xfrm flipH="false" flipV="false" rot="0">
            <a:off x="2700565" y="3066432"/>
            <a:ext cx="14281303" cy="6423119"/>
          </a:xfrm>
          <a:custGeom>
            <a:avLst/>
            <a:gdLst/>
            <a:ahLst/>
            <a:cxnLst/>
            <a:rect r="r" b="b" t="t" l="l"/>
            <a:pathLst>
              <a:path h="6423119" w="14281303">
                <a:moveTo>
                  <a:pt x="0" y="0"/>
                </a:moveTo>
                <a:lnTo>
                  <a:pt x="14281303" y="0"/>
                </a:lnTo>
                <a:lnTo>
                  <a:pt x="14281303" y="6423119"/>
                </a:lnTo>
                <a:lnTo>
                  <a:pt x="0" y="6423119"/>
                </a:lnTo>
                <a:lnTo>
                  <a:pt x="0" y="0"/>
                </a:lnTo>
                <a:close/>
              </a:path>
            </a:pathLst>
          </a:custGeom>
          <a:blipFill>
            <a:blip r:embed="rId4"/>
            <a:stretch>
              <a:fillRect l="0" t="-17848" r="0" b="-7218"/>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E6FFFC"/>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55962" y="-1028700"/>
            <a:ext cx="2820508" cy="4114800"/>
          </a:xfrm>
          <a:custGeom>
            <a:avLst/>
            <a:gdLst/>
            <a:ahLst/>
            <a:cxnLst/>
            <a:rect r="r" b="b" t="t" l="l"/>
            <a:pathLst>
              <a:path h="4114800" w="2820508">
                <a:moveTo>
                  <a:pt x="0" y="0"/>
                </a:moveTo>
                <a:lnTo>
                  <a:pt x="2820508" y="0"/>
                </a:lnTo>
                <a:lnTo>
                  <a:pt x="282050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1913663" y="7844291"/>
            <a:ext cx="2820508" cy="4114800"/>
          </a:xfrm>
          <a:custGeom>
            <a:avLst/>
            <a:gdLst/>
            <a:ahLst/>
            <a:cxnLst/>
            <a:rect r="r" b="b" t="t" l="l"/>
            <a:pathLst>
              <a:path h="4114800" w="2820508">
                <a:moveTo>
                  <a:pt x="2820509" y="0"/>
                </a:moveTo>
                <a:lnTo>
                  <a:pt x="0" y="0"/>
                </a:lnTo>
                <a:lnTo>
                  <a:pt x="0" y="4114800"/>
                </a:lnTo>
                <a:lnTo>
                  <a:pt x="2820509" y="4114800"/>
                </a:lnTo>
                <a:lnTo>
                  <a:pt x="2820509"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5400000">
            <a:off x="647146" y="5531404"/>
            <a:ext cx="2820508" cy="4114800"/>
          </a:xfrm>
          <a:custGeom>
            <a:avLst/>
            <a:gdLst/>
            <a:ahLst/>
            <a:cxnLst/>
            <a:rect r="r" b="b" t="t" l="l"/>
            <a:pathLst>
              <a:path h="4114800" w="2820508">
                <a:moveTo>
                  <a:pt x="2820508" y="0"/>
                </a:moveTo>
                <a:lnTo>
                  <a:pt x="0" y="0"/>
                </a:lnTo>
                <a:lnTo>
                  <a:pt x="0" y="4114800"/>
                </a:lnTo>
                <a:lnTo>
                  <a:pt x="2820508" y="4114800"/>
                </a:lnTo>
                <a:lnTo>
                  <a:pt x="2820508"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776707" y="1944093"/>
            <a:ext cx="16153244" cy="7054966"/>
            <a:chOff x="0" y="0"/>
            <a:chExt cx="4254352" cy="1858098"/>
          </a:xfrm>
        </p:grpSpPr>
        <p:sp>
          <p:nvSpPr>
            <p:cNvPr name="Freeform 6" id="6"/>
            <p:cNvSpPr/>
            <p:nvPr/>
          </p:nvSpPr>
          <p:spPr>
            <a:xfrm flipH="false" flipV="false" rot="0">
              <a:off x="0" y="0"/>
              <a:ext cx="4254352" cy="1858098"/>
            </a:xfrm>
            <a:custGeom>
              <a:avLst/>
              <a:gdLst/>
              <a:ahLst/>
              <a:cxnLst/>
              <a:rect r="r" b="b" t="t" l="l"/>
              <a:pathLst>
                <a:path h="1858098" w="4254352">
                  <a:moveTo>
                    <a:pt x="14378" y="0"/>
                  </a:moveTo>
                  <a:lnTo>
                    <a:pt x="4239974" y="0"/>
                  </a:lnTo>
                  <a:cubicBezTo>
                    <a:pt x="4243787" y="0"/>
                    <a:pt x="4247445" y="1515"/>
                    <a:pt x="4250141" y="4211"/>
                  </a:cubicBezTo>
                  <a:cubicBezTo>
                    <a:pt x="4252837" y="6908"/>
                    <a:pt x="4254352" y="10565"/>
                    <a:pt x="4254352" y="14378"/>
                  </a:cubicBezTo>
                  <a:lnTo>
                    <a:pt x="4254352" y="1843720"/>
                  </a:lnTo>
                  <a:cubicBezTo>
                    <a:pt x="4254352" y="1847533"/>
                    <a:pt x="4252837" y="1851190"/>
                    <a:pt x="4250141" y="1853887"/>
                  </a:cubicBezTo>
                  <a:cubicBezTo>
                    <a:pt x="4247445" y="1856583"/>
                    <a:pt x="4243787" y="1858098"/>
                    <a:pt x="4239974" y="1858098"/>
                  </a:cubicBezTo>
                  <a:lnTo>
                    <a:pt x="14378" y="1858098"/>
                  </a:lnTo>
                  <a:cubicBezTo>
                    <a:pt x="10565" y="1858098"/>
                    <a:pt x="6908" y="1856583"/>
                    <a:pt x="4211" y="1853887"/>
                  </a:cubicBezTo>
                  <a:cubicBezTo>
                    <a:pt x="1515" y="1851190"/>
                    <a:pt x="0" y="1847533"/>
                    <a:pt x="0" y="1843720"/>
                  </a:cubicBezTo>
                  <a:lnTo>
                    <a:pt x="0" y="14378"/>
                  </a:lnTo>
                  <a:cubicBezTo>
                    <a:pt x="0" y="10565"/>
                    <a:pt x="1515" y="6908"/>
                    <a:pt x="4211" y="4211"/>
                  </a:cubicBezTo>
                  <a:cubicBezTo>
                    <a:pt x="6908" y="1515"/>
                    <a:pt x="10565" y="0"/>
                    <a:pt x="14378" y="0"/>
                  </a:cubicBezTo>
                  <a:close/>
                </a:path>
              </a:pathLst>
            </a:custGeom>
            <a:solidFill>
              <a:srgbClr val="F5FFFE">
                <a:alpha val="84706"/>
              </a:srgbClr>
            </a:solidFill>
            <a:ln w="19050" cap="rnd">
              <a:solidFill>
                <a:srgbClr val="8BDFD5">
                  <a:alpha val="84706"/>
                </a:srgbClr>
              </a:solidFill>
              <a:prstDash val="solid"/>
              <a:round/>
            </a:ln>
          </p:spPr>
        </p:sp>
        <p:sp>
          <p:nvSpPr>
            <p:cNvPr name="TextBox 7" id="7"/>
            <p:cNvSpPr txBox="true"/>
            <p:nvPr/>
          </p:nvSpPr>
          <p:spPr>
            <a:xfrm>
              <a:off x="0" y="57150"/>
              <a:ext cx="4254352" cy="1800948"/>
            </a:xfrm>
            <a:prstGeom prst="rect">
              <a:avLst/>
            </a:prstGeom>
          </p:spPr>
          <p:txBody>
            <a:bodyPr anchor="ctr" rtlCol="false" tIns="50800" lIns="50800" bIns="50800" rIns="50800"/>
            <a:lstStyle/>
            <a:p>
              <a:pPr algn="just">
                <a:lnSpc>
                  <a:spcPts val="2499"/>
                </a:lnSpc>
              </a:pPr>
            </a:p>
          </p:txBody>
        </p:sp>
      </p:grpSp>
      <p:grpSp>
        <p:nvGrpSpPr>
          <p:cNvPr name="Group 8" id="8"/>
          <p:cNvGrpSpPr/>
          <p:nvPr/>
        </p:nvGrpSpPr>
        <p:grpSpPr>
          <a:xfrm rot="0">
            <a:off x="1172212" y="1288665"/>
            <a:ext cx="7719795" cy="877764"/>
            <a:chOff x="0" y="0"/>
            <a:chExt cx="2033197" cy="231181"/>
          </a:xfrm>
        </p:grpSpPr>
        <p:sp>
          <p:nvSpPr>
            <p:cNvPr name="Freeform 9" id="9"/>
            <p:cNvSpPr/>
            <p:nvPr/>
          </p:nvSpPr>
          <p:spPr>
            <a:xfrm flipH="false" flipV="false" rot="0">
              <a:off x="0" y="0"/>
              <a:ext cx="2033197" cy="231181"/>
            </a:xfrm>
            <a:custGeom>
              <a:avLst/>
              <a:gdLst/>
              <a:ahLst/>
              <a:cxnLst/>
              <a:rect r="r" b="b" t="t" l="l"/>
              <a:pathLst>
                <a:path h="231181" w="2033197">
                  <a:moveTo>
                    <a:pt x="50143" y="0"/>
                  </a:moveTo>
                  <a:lnTo>
                    <a:pt x="1983054" y="0"/>
                  </a:lnTo>
                  <a:cubicBezTo>
                    <a:pt x="2010747" y="0"/>
                    <a:pt x="2033197" y="22450"/>
                    <a:pt x="2033197" y="50143"/>
                  </a:cubicBezTo>
                  <a:lnTo>
                    <a:pt x="2033197" y="181037"/>
                  </a:lnTo>
                  <a:cubicBezTo>
                    <a:pt x="2033197" y="194336"/>
                    <a:pt x="2027914" y="207090"/>
                    <a:pt x="2018510" y="216494"/>
                  </a:cubicBezTo>
                  <a:cubicBezTo>
                    <a:pt x="2009107" y="225898"/>
                    <a:pt x="1996353" y="231181"/>
                    <a:pt x="1983054" y="231181"/>
                  </a:cubicBezTo>
                  <a:lnTo>
                    <a:pt x="50143" y="231181"/>
                  </a:lnTo>
                  <a:cubicBezTo>
                    <a:pt x="22450" y="231181"/>
                    <a:pt x="0" y="208731"/>
                    <a:pt x="0" y="181037"/>
                  </a:cubicBezTo>
                  <a:lnTo>
                    <a:pt x="0" y="50143"/>
                  </a:lnTo>
                  <a:cubicBezTo>
                    <a:pt x="0" y="22450"/>
                    <a:pt x="22450" y="0"/>
                    <a:pt x="50143" y="0"/>
                  </a:cubicBezTo>
                  <a:close/>
                </a:path>
              </a:pathLst>
            </a:custGeom>
            <a:solidFill>
              <a:srgbClr val="8BDFD5"/>
            </a:solidFill>
            <a:ln w="19050" cap="rnd">
              <a:solidFill>
                <a:srgbClr val="4C7D77"/>
              </a:solidFill>
              <a:prstDash val="solid"/>
              <a:round/>
            </a:ln>
          </p:spPr>
        </p:sp>
        <p:sp>
          <p:nvSpPr>
            <p:cNvPr name="TextBox 10" id="10"/>
            <p:cNvSpPr txBox="true"/>
            <p:nvPr/>
          </p:nvSpPr>
          <p:spPr>
            <a:xfrm>
              <a:off x="0" y="57150"/>
              <a:ext cx="2033197" cy="174031"/>
            </a:xfrm>
            <a:prstGeom prst="rect">
              <a:avLst/>
            </a:prstGeom>
          </p:spPr>
          <p:txBody>
            <a:bodyPr anchor="ctr" rtlCol="false" tIns="50800" lIns="50800" bIns="50800" rIns="50800"/>
            <a:lstStyle/>
            <a:p>
              <a:pPr algn="ctr">
                <a:lnSpc>
                  <a:spcPts val="3099"/>
                </a:lnSpc>
              </a:pPr>
              <a:r>
                <a:rPr lang="en-US" sz="3099">
                  <a:solidFill>
                    <a:srgbClr val="000000"/>
                  </a:solidFill>
                  <a:latin typeface="Fraunces Bold"/>
                </a:rPr>
                <a:t>TRAINING A ML MODEL</a:t>
              </a:r>
            </a:p>
          </p:txBody>
        </p:sp>
      </p:grpSp>
      <p:grpSp>
        <p:nvGrpSpPr>
          <p:cNvPr name="Group 11" id="11"/>
          <p:cNvGrpSpPr/>
          <p:nvPr/>
        </p:nvGrpSpPr>
        <p:grpSpPr>
          <a:xfrm rot="0">
            <a:off x="1028700" y="1288665"/>
            <a:ext cx="790514" cy="79051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B7B7"/>
            </a:solidFill>
            <a:ln w="19050" cap="sq">
              <a:solidFill>
                <a:srgbClr val="4C7D77"/>
              </a:solidFill>
              <a:prstDash val="solid"/>
              <a:miter/>
            </a:ln>
          </p:spPr>
        </p:sp>
        <p:sp>
          <p:nvSpPr>
            <p:cNvPr name="TextBox 13" id="13"/>
            <p:cNvSpPr txBox="true"/>
            <p:nvPr/>
          </p:nvSpPr>
          <p:spPr>
            <a:xfrm>
              <a:off x="76200" y="133350"/>
              <a:ext cx="660400" cy="603250"/>
            </a:xfrm>
            <a:prstGeom prst="rect">
              <a:avLst/>
            </a:prstGeom>
          </p:spPr>
          <p:txBody>
            <a:bodyPr anchor="ctr" rtlCol="false" tIns="50800" lIns="50800" bIns="50800" rIns="50800"/>
            <a:lstStyle/>
            <a:p>
              <a:pPr algn="ctr">
                <a:lnSpc>
                  <a:spcPts val="2499"/>
                </a:lnSpc>
              </a:pPr>
            </a:p>
          </p:txBody>
        </p:sp>
      </p:grpSp>
      <p:sp>
        <p:nvSpPr>
          <p:cNvPr name="TextBox 14" id="14"/>
          <p:cNvSpPr txBox="true"/>
          <p:nvPr/>
        </p:nvSpPr>
        <p:spPr>
          <a:xfrm rot="0">
            <a:off x="2121379" y="3068054"/>
            <a:ext cx="12253927" cy="3825704"/>
          </a:xfrm>
          <a:prstGeom prst="rect">
            <a:avLst/>
          </a:prstGeom>
        </p:spPr>
        <p:txBody>
          <a:bodyPr anchor="t" rtlCol="false" tIns="0" lIns="0" bIns="0" rIns="0">
            <a:spAutoFit/>
          </a:bodyPr>
          <a:lstStyle/>
          <a:p>
            <a:pPr algn="l">
              <a:lnSpc>
                <a:spcPts val="4340"/>
              </a:lnSpc>
              <a:spcBef>
                <a:spcPct val="0"/>
              </a:spcBef>
            </a:pPr>
            <a:r>
              <a:rPr lang="en-US" sz="4340">
                <a:solidFill>
                  <a:srgbClr val="1A282C"/>
                </a:solidFill>
                <a:latin typeface="Fraunces"/>
              </a:rPr>
              <a:t>Model training, in the context of a categorical dataset, involves feeding the dataset into a machine learning algorithm to allow it to learn the underlying patterns and relationships between the input features (categorical variables) and the target variable (usually a categorical outcome).</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E6FFFC"/>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55962" y="-1028700"/>
            <a:ext cx="2820508" cy="4114800"/>
          </a:xfrm>
          <a:custGeom>
            <a:avLst/>
            <a:gdLst/>
            <a:ahLst/>
            <a:cxnLst/>
            <a:rect r="r" b="b" t="t" l="l"/>
            <a:pathLst>
              <a:path h="4114800" w="2820508">
                <a:moveTo>
                  <a:pt x="0" y="0"/>
                </a:moveTo>
                <a:lnTo>
                  <a:pt x="2820508" y="0"/>
                </a:lnTo>
                <a:lnTo>
                  <a:pt x="282050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1913663" y="7844291"/>
            <a:ext cx="2820508" cy="4114800"/>
          </a:xfrm>
          <a:custGeom>
            <a:avLst/>
            <a:gdLst/>
            <a:ahLst/>
            <a:cxnLst/>
            <a:rect r="r" b="b" t="t" l="l"/>
            <a:pathLst>
              <a:path h="4114800" w="2820508">
                <a:moveTo>
                  <a:pt x="2820509" y="0"/>
                </a:moveTo>
                <a:lnTo>
                  <a:pt x="0" y="0"/>
                </a:lnTo>
                <a:lnTo>
                  <a:pt x="0" y="4114800"/>
                </a:lnTo>
                <a:lnTo>
                  <a:pt x="2820509" y="4114800"/>
                </a:lnTo>
                <a:lnTo>
                  <a:pt x="2820509"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5400000">
            <a:off x="647146" y="5531404"/>
            <a:ext cx="2820508" cy="4114800"/>
          </a:xfrm>
          <a:custGeom>
            <a:avLst/>
            <a:gdLst/>
            <a:ahLst/>
            <a:cxnLst/>
            <a:rect r="r" b="b" t="t" l="l"/>
            <a:pathLst>
              <a:path h="4114800" w="2820508">
                <a:moveTo>
                  <a:pt x="2820508" y="0"/>
                </a:moveTo>
                <a:lnTo>
                  <a:pt x="0" y="0"/>
                </a:lnTo>
                <a:lnTo>
                  <a:pt x="0" y="4114800"/>
                </a:lnTo>
                <a:lnTo>
                  <a:pt x="2820508" y="4114800"/>
                </a:lnTo>
                <a:lnTo>
                  <a:pt x="2820508"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524713" y="1683922"/>
            <a:ext cx="16734587" cy="7957598"/>
            <a:chOff x="0" y="0"/>
            <a:chExt cx="4407463" cy="2095828"/>
          </a:xfrm>
        </p:grpSpPr>
        <p:sp>
          <p:nvSpPr>
            <p:cNvPr name="Freeform 6" id="6"/>
            <p:cNvSpPr/>
            <p:nvPr/>
          </p:nvSpPr>
          <p:spPr>
            <a:xfrm flipH="false" flipV="false" rot="0">
              <a:off x="0" y="0"/>
              <a:ext cx="4407463" cy="2095828"/>
            </a:xfrm>
            <a:custGeom>
              <a:avLst/>
              <a:gdLst/>
              <a:ahLst/>
              <a:cxnLst/>
              <a:rect r="r" b="b" t="t" l="l"/>
              <a:pathLst>
                <a:path h="2095828" w="4407463">
                  <a:moveTo>
                    <a:pt x="13879" y="0"/>
                  </a:moveTo>
                  <a:lnTo>
                    <a:pt x="4393584" y="0"/>
                  </a:lnTo>
                  <a:cubicBezTo>
                    <a:pt x="4397265" y="0"/>
                    <a:pt x="4400795" y="1462"/>
                    <a:pt x="4403398" y="4065"/>
                  </a:cubicBezTo>
                  <a:cubicBezTo>
                    <a:pt x="4406001" y="6668"/>
                    <a:pt x="4407463" y="10198"/>
                    <a:pt x="4407463" y="13879"/>
                  </a:cubicBezTo>
                  <a:lnTo>
                    <a:pt x="4407463" y="2081949"/>
                  </a:lnTo>
                  <a:cubicBezTo>
                    <a:pt x="4407463" y="2085630"/>
                    <a:pt x="4406001" y="2089160"/>
                    <a:pt x="4403398" y="2091763"/>
                  </a:cubicBezTo>
                  <a:cubicBezTo>
                    <a:pt x="4400795" y="2094366"/>
                    <a:pt x="4397265" y="2095828"/>
                    <a:pt x="4393584" y="2095828"/>
                  </a:cubicBezTo>
                  <a:lnTo>
                    <a:pt x="13879" y="2095828"/>
                  </a:lnTo>
                  <a:cubicBezTo>
                    <a:pt x="10198" y="2095828"/>
                    <a:pt x="6668" y="2094366"/>
                    <a:pt x="4065" y="2091763"/>
                  </a:cubicBezTo>
                  <a:cubicBezTo>
                    <a:pt x="1462" y="2089160"/>
                    <a:pt x="0" y="2085630"/>
                    <a:pt x="0" y="2081949"/>
                  </a:cubicBezTo>
                  <a:lnTo>
                    <a:pt x="0" y="13879"/>
                  </a:lnTo>
                  <a:cubicBezTo>
                    <a:pt x="0" y="10198"/>
                    <a:pt x="1462" y="6668"/>
                    <a:pt x="4065" y="4065"/>
                  </a:cubicBezTo>
                  <a:cubicBezTo>
                    <a:pt x="6668" y="1462"/>
                    <a:pt x="10198" y="0"/>
                    <a:pt x="13879" y="0"/>
                  </a:cubicBezTo>
                  <a:close/>
                </a:path>
              </a:pathLst>
            </a:custGeom>
            <a:solidFill>
              <a:srgbClr val="F5FFFE">
                <a:alpha val="84706"/>
              </a:srgbClr>
            </a:solidFill>
            <a:ln w="19050" cap="rnd">
              <a:solidFill>
                <a:srgbClr val="8BDFD5">
                  <a:alpha val="84706"/>
                </a:srgbClr>
              </a:solidFill>
              <a:prstDash val="solid"/>
              <a:round/>
            </a:ln>
          </p:spPr>
        </p:sp>
        <p:sp>
          <p:nvSpPr>
            <p:cNvPr name="TextBox 7" id="7"/>
            <p:cNvSpPr txBox="true"/>
            <p:nvPr/>
          </p:nvSpPr>
          <p:spPr>
            <a:xfrm>
              <a:off x="0" y="57150"/>
              <a:ext cx="4407463" cy="2038678"/>
            </a:xfrm>
            <a:prstGeom prst="rect">
              <a:avLst/>
            </a:prstGeom>
          </p:spPr>
          <p:txBody>
            <a:bodyPr anchor="ctr" rtlCol="false" tIns="50800" lIns="50800" bIns="50800" rIns="50800"/>
            <a:lstStyle/>
            <a:p>
              <a:pPr algn="just">
                <a:lnSpc>
                  <a:spcPts val="2499"/>
                </a:lnSpc>
              </a:pPr>
            </a:p>
          </p:txBody>
        </p:sp>
      </p:grpSp>
      <p:grpSp>
        <p:nvGrpSpPr>
          <p:cNvPr name="Group 8" id="8"/>
          <p:cNvGrpSpPr/>
          <p:nvPr/>
        </p:nvGrpSpPr>
        <p:grpSpPr>
          <a:xfrm rot="0">
            <a:off x="1172212" y="1288665"/>
            <a:ext cx="7971788" cy="877764"/>
            <a:chOff x="0" y="0"/>
            <a:chExt cx="2099566" cy="231181"/>
          </a:xfrm>
        </p:grpSpPr>
        <p:sp>
          <p:nvSpPr>
            <p:cNvPr name="Freeform 9" id="9"/>
            <p:cNvSpPr/>
            <p:nvPr/>
          </p:nvSpPr>
          <p:spPr>
            <a:xfrm flipH="false" flipV="false" rot="0">
              <a:off x="0" y="0"/>
              <a:ext cx="2099566" cy="231181"/>
            </a:xfrm>
            <a:custGeom>
              <a:avLst/>
              <a:gdLst/>
              <a:ahLst/>
              <a:cxnLst/>
              <a:rect r="r" b="b" t="t" l="l"/>
              <a:pathLst>
                <a:path h="231181" w="2099566">
                  <a:moveTo>
                    <a:pt x="48558" y="0"/>
                  </a:moveTo>
                  <a:lnTo>
                    <a:pt x="2051007" y="0"/>
                  </a:lnTo>
                  <a:cubicBezTo>
                    <a:pt x="2077825" y="0"/>
                    <a:pt x="2099566" y="21740"/>
                    <a:pt x="2099566" y="48558"/>
                  </a:cubicBezTo>
                  <a:lnTo>
                    <a:pt x="2099566" y="182622"/>
                  </a:lnTo>
                  <a:cubicBezTo>
                    <a:pt x="2099566" y="195501"/>
                    <a:pt x="2094450" y="207852"/>
                    <a:pt x="2085343" y="216958"/>
                  </a:cubicBezTo>
                  <a:cubicBezTo>
                    <a:pt x="2076237" y="226065"/>
                    <a:pt x="2063886" y="231181"/>
                    <a:pt x="2051007" y="231181"/>
                  </a:cubicBezTo>
                  <a:lnTo>
                    <a:pt x="48558" y="231181"/>
                  </a:lnTo>
                  <a:cubicBezTo>
                    <a:pt x="35680" y="231181"/>
                    <a:pt x="23329" y="226065"/>
                    <a:pt x="14222" y="216958"/>
                  </a:cubicBezTo>
                  <a:cubicBezTo>
                    <a:pt x="5116" y="207852"/>
                    <a:pt x="0" y="195501"/>
                    <a:pt x="0" y="182622"/>
                  </a:cubicBezTo>
                  <a:lnTo>
                    <a:pt x="0" y="48558"/>
                  </a:lnTo>
                  <a:cubicBezTo>
                    <a:pt x="0" y="35680"/>
                    <a:pt x="5116" y="23329"/>
                    <a:pt x="14222" y="14222"/>
                  </a:cubicBezTo>
                  <a:cubicBezTo>
                    <a:pt x="23329" y="5116"/>
                    <a:pt x="35680" y="0"/>
                    <a:pt x="48558" y="0"/>
                  </a:cubicBezTo>
                  <a:close/>
                </a:path>
              </a:pathLst>
            </a:custGeom>
            <a:solidFill>
              <a:srgbClr val="8BDFD5"/>
            </a:solidFill>
            <a:ln w="19050" cap="rnd">
              <a:solidFill>
                <a:srgbClr val="4C7D77"/>
              </a:solidFill>
              <a:prstDash val="solid"/>
              <a:round/>
            </a:ln>
          </p:spPr>
        </p:sp>
        <p:sp>
          <p:nvSpPr>
            <p:cNvPr name="TextBox 10" id="10"/>
            <p:cNvSpPr txBox="true"/>
            <p:nvPr/>
          </p:nvSpPr>
          <p:spPr>
            <a:xfrm>
              <a:off x="0" y="57150"/>
              <a:ext cx="2099566" cy="174031"/>
            </a:xfrm>
            <a:prstGeom prst="rect">
              <a:avLst/>
            </a:prstGeom>
          </p:spPr>
          <p:txBody>
            <a:bodyPr anchor="ctr" rtlCol="false" tIns="50800" lIns="50800" bIns="50800" rIns="50800"/>
            <a:lstStyle/>
            <a:p>
              <a:pPr algn="ctr">
                <a:lnSpc>
                  <a:spcPts val="3099"/>
                </a:lnSpc>
              </a:pPr>
              <a:r>
                <a:rPr lang="en-US" sz="3099">
                  <a:solidFill>
                    <a:srgbClr val="000000"/>
                  </a:solidFill>
                  <a:latin typeface="Fraunces Bold"/>
                </a:rPr>
                <a:t>STEPS FOR IMPLEMENTING</a:t>
              </a:r>
            </a:p>
          </p:txBody>
        </p:sp>
      </p:grpSp>
      <p:grpSp>
        <p:nvGrpSpPr>
          <p:cNvPr name="Group 11" id="11"/>
          <p:cNvGrpSpPr/>
          <p:nvPr/>
        </p:nvGrpSpPr>
        <p:grpSpPr>
          <a:xfrm rot="0">
            <a:off x="1028700" y="1288665"/>
            <a:ext cx="790514" cy="79051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B7B7"/>
            </a:solidFill>
            <a:ln w="19050" cap="sq">
              <a:solidFill>
                <a:srgbClr val="4C7D77"/>
              </a:solidFill>
              <a:prstDash val="solid"/>
              <a:miter/>
            </a:ln>
          </p:spPr>
        </p:sp>
        <p:sp>
          <p:nvSpPr>
            <p:cNvPr name="TextBox 13" id="13"/>
            <p:cNvSpPr txBox="true"/>
            <p:nvPr/>
          </p:nvSpPr>
          <p:spPr>
            <a:xfrm>
              <a:off x="76200" y="133350"/>
              <a:ext cx="660400" cy="603250"/>
            </a:xfrm>
            <a:prstGeom prst="rect">
              <a:avLst/>
            </a:prstGeom>
          </p:spPr>
          <p:txBody>
            <a:bodyPr anchor="ctr" rtlCol="false" tIns="50800" lIns="50800" bIns="50800" rIns="50800"/>
            <a:lstStyle/>
            <a:p>
              <a:pPr algn="ctr">
                <a:lnSpc>
                  <a:spcPts val="2499"/>
                </a:lnSpc>
              </a:pPr>
            </a:p>
          </p:txBody>
        </p:sp>
      </p:grpSp>
      <p:sp>
        <p:nvSpPr>
          <p:cNvPr name="TextBox 14" id="14"/>
          <p:cNvSpPr txBox="true"/>
          <p:nvPr/>
        </p:nvSpPr>
        <p:spPr>
          <a:xfrm rot="0">
            <a:off x="1247467" y="2485201"/>
            <a:ext cx="10807845" cy="5617749"/>
          </a:xfrm>
          <a:prstGeom prst="rect">
            <a:avLst/>
          </a:prstGeom>
        </p:spPr>
        <p:txBody>
          <a:bodyPr anchor="t" rtlCol="false" tIns="0" lIns="0" bIns="0" rIns="0">
            <a:spAutoFit/>
          </a:bodyPr>
          <a:lstStyle/>
          <a:p>
            <a:pPr marL="931260" indent="-465630" lvl="1">
              <a:lnSpc>
                <a:spcPts val="6642"/>
              </a:lnSpc>
              <a:buFont typeface="Arial"/>
              <a:buChar char="•"/>
            </a:pPr>
            <a:r>
              <a:rPr lang="en-US" sz="4313">
                <a:solidFill>
                  <a:srgbClr val="1A282C"/>
                </a:solidFill>
                <a:latin typeface="Fraunces"/>
              </a:rPr>
              <a:t>Data Preprocessing:</a:t>
            </a:r>
          </a:p>
          <a:p>
            <a:pPr marL="1862520" indent="-620840" lvl="2">
              <a:lnSpc>
                <a:spcPts val="4313"/>
              </a:lnSpc>
              <a:buFont typeface="Arial"/>
              <a:buChar char="⚬"/>
            </a:pPr>
            <a:r>
              <a:rPr lang="en-US" sz="4313">
                <a:solidFill>
                  <a:srgbClr val="1A282C"/>
                </a:solidFill>
                <a:latin typeface="Fraunces"/>
              </a:rPr>
              <a:t>Handle missing values.</a:t>
            </a:r>
          </a:p>
          <a:p>
            <a:pPr marL="1862520" indent="-620840" lvl="2">
              <a:lnSpc>
                <a:spcPts val="8066"/>
              </a:lnSpc>
              <a:buFont typeface="Arial"/>
              <a:buChar char="⚬"/>
            </a:pPr>
            <a:r>
              <a:rPr lang="en-US" sz="4313">
                <a:solidFill>
                  <a:srgbClr val="1A282C"/>
                </a:solidFill>
                <a:latin typeface="Fraunces"/>
              </a:rPr>
              <a:t>Encode categorical variables.</a:t>
            </a:r>
          </a:p>
          <a:p>
            <a:pPr marL="931260" indent="-465630" lvl="1">
              <a:lnSpc>
                <a:spcPts val="5564"/>
              </a:lnSpc>
              <a:buFont typeface="Arial"/>
              <a:buChar char="•"/>
            </a:pPr>
            <a:r>
              <a:rPr lang="en-US" sz="4313">
                <a:solidFill>
                  <a:srgbClr val="1A282C"/>
                </a:solidFill>
                <a:latin typeface="Fraunces"/>
              </a:rPr>
              <a:t>Train-Test Split</a:t>
            </a:r>
          </a:p>
          <a:p>
            <a:pPr marL="931260" indent="-465630" lvl="1">
              <a:lnSpc>
                <a:spcPts val="6685"/>
              </a:lnSpc>
              <a:buFont typeface="Arial"/>
              <a:buChar char="•"/>
            </a:pPr>
            <a:r>
              <a:rPr lang="en-US" sz="4313">
                <a:solidFill>
                  <a:srgbClr val="1A282C"/>
                </a:solidFill>
                <a:latin typeface="Fraunces"/>
              </a:rPr>
              <a:t>Model Selection</a:t>
            </a:r>
          </a:p>
          <a:p>
            <a:pPr marL="931260" indent="-465630" lvl="1">
              <a:lnSpc>
                <a:spcPts val="6728"/>
              </a:lnSpc>
              <a:buFont typeface="Arial"/>
              <a:buChar char="•"/>
            </a:pPr>
            <a:r>
              <a:rPr lang="en-US" sz="4313">
                <a:solidFill>
                  <a:srgbClr val="1A282C"/>
                </a:solidFill>
                <a:latin typeface="Fraunces"/>
              </a:rPr>
              <a:t>Model Training</a:t>
            </a:r>
          </a:p>
          <a:p>
            <a:pPr algn="l" marL="931260" indent="-465630" lvl="1">
              <a:lnSpc>
                <a:spcPts val="7073"/>
              </a:lnSpc>
              <a:buFont typeface="Arial"/>
              <a:buChar char="•"/>
            </a:pPr>
            <a:r>
              <a:rPr lang="en-US" sz="4313">
                <a:solidFill>
                  <a:srgbClr val="1A282C"/>
                </a:solidFill>
                <a:latin typeface="Fraunces"/>
              </a:rPr>
              <a:t>Model Evaluation</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E6FFFC"/>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55962" y="-1028700"/>
            <a:ext cx="2820508" cy="4114800"/>
          </a:xfrm>
          <a:custGeom>
            <a:avLst/>
            <a:gdLst/>
            <a:ahLst/>
            <a:cxnLst/>
            <a:rect r="r" b="b" t="t" l="l"/>
            <a:pathLst>
              <a:path h="4114800" w="2820508">
                <a:moveTo>
                  <a:pt x="0" y="0"/>
                </a:moveTo>
                <a:lnTo>
                  <a:pt x="2820508" y="0"/>
                </a:lnTo>
                <a:lnTo>
                  <a:pt x="282050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1913663" y="7844291"/>
            <a:ext cx="2820508" cy="4114800"/>
          </a:xfrm>
          <a:custGeom>
            <a:avLst/>
            <a:gdLst/>
            <a:ahLst/>
            <a:cxnLst/>
            <a:rect r="r" b="b" t="t" l="l"/>
            <a:pathLst>
              <a:path h="4114800" w="2820508">
                <a:moveTo>
                  <a:pt x="2820509" y="0"/>
                </a:moveTo>
                <a:lnTo>
                  <a:pt x="0" y="0"/>
                </a:lnTo>
                <a:lnTo>
                  <a:pt x="0" y="4114800"/>
                </a:lnTo>
                <a:lnTo>
                  <a:pt x="2820509" y="4114800"/>
                </a:lnTo>
                <a:lnTo>
                  <a:pt x="2820509"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5400000">
            <a:off x="647146" y="5531404"/>
            <a:ext cx="2820508" cy="4114800"/>
          </a:xfrm>
          <a:custGeom>
            <a:avLst/>
            <a:gdLst/>
            <a:ahLst/>
            <a:cxnLst/>
            <a:rect r="r" b="b" t="t" l="l"/>
            <a:pathLst>
              <a:path h="4114800" w="2820508">
                <a:moveTo>
                  <a:pt x="2820508" y="0"/>
                </a:moveTo>
                <a:lnTo>
                  <a:pt x="0" y="0"/>
                </a:lnTo>
                <a:lnTo>
                  <a:pt x="0" y="4114800"/>
                </a:lnTo>
                <a:lnTo>
                  <a:pt x="2820508" y="4114800"/>
                </a:lnTo>
                <a:lnTo>
                  <a:pt x="2820508"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524713" y="1683922"/>
            <a:ext cx="16734587" cy="7957598"/>
            <a:chOff x="0" y="0"/>
            <a:chExt cx="4407463" cy="2095828"/>
          </a:xfrm>
        </p:grpSpPr>
        <p:sp>
          <p:nvSpPr>
            <p:cNvPr name="Freeform 6" id="6"/>
            <p:cNvSpPr/>
            <p:nvPr/>
          </p:nvSpPr>
          <p:spPr>
            <a:xfrm flipH="false" flipV="false" rot="0">
              <a:off x="0" y="0"/>
              <a:ext cx="4407463" cy="2095828"/>
            </a:xfrm>
            <a:custGeom>
              <a:avLst/>
              <a:gdLst/>
              <a:ahLst/>
              <a:cxnLst/>
              <a:rect r="r" b="b" t="t" l="l"/>
              <a:pathLst>
                <a:path h="2095828" w="4407463">
                  <a:moveTo>
                    <a:pt x="13879" y="0"/>
                  </a:moveTo>
                  <a:lnTo>
                    <a:pt x="4393584" y="0"/>
                  </a:lnTo>
                  <a:cubicBezTo>
                    <a:pt x="4397265" y="0"/>
                    <a:pt x="4400795" y="1462"/>
                    <a:pt x="4403398" y="4065"/>
                  </a:cubicBezTo>
                  <a:cubicBezTo>
                    <a:pt x="4406001" y="6668"/>
                    <a:pt x="4407463" y="10198"/>
                    <a:pt x="4407463" y="13879"/>
                  </a:cubicBezTo>
                  <a:lnTo>
                    <a:pt x="4407463" y="2081949"/>
                  </a:lnTo>
                  <a:cubicBezTo>
                    <a:pt x="4407463" y="2085630"/>
                    <a:pt x="4406001" y="2089160"/>
                    <a:pt x="4403398" y="2091763"/>
                  </a:cubicBezTo>
                  <a:cubicBezTo>
                    <a:pt x="4400795" y="2094366"/>
                    <a:pt x="4397265" y="2095828"/>
                    <a:pt x="4393584" y="2095828"/>
                  </a:cubicBezTo>
                  <a:lnTo>
                    <a:pt x="13879" y="2095828"/>
                  </a:lnTo>
                  <a:cubicBezTo>
                    <a:pt x="10198" y="2095828"/>
                    <a:pt x="6668" y="2094366"/>
                    <a:pt x="4065" y="2091763"/>
                  </a:cubicBezTo>
                  <a:cubicBezTo>
                    <a:pt x="1462" y="2089160"/>
                    <a:pt x="0" y="2085630"/>
                    <a:pt x="0" y="2081949"/>
                  </a:cubicBezTo>
                  <a:lnTo>
                    <a:pt x="0" y="13879"/>
                  </a:lnTo>
                  <a:cubicBezTo>
                    <a:pt x="0" y="10198"/>
                    <a:pt x="1462" y="6668"/>
                    <a:pt x="4065" y="4065"/>
                  </a:cubicBezTo>
                  <a:cubicBezTo>
                    <a:pt x="6668" y="1462"/>
                    <a:pt x="10198" y="0"/>
                    <a:pt x="13879" y="0"/>
                  </a:cubicBezTo>
                  <a:close/>
                </a:path>
              </a:pathLst>
            </a:custGeom>
            <a:solidFill>
              <a:srgbClr val="F5FFFE">
                <a:alpha val="84706"/>
              </a:srgbClr>
            </a:solidFill>
            <a:ln w="19050" cap="rnd">
              <a:solidFill>
                <a:srgbClr val="8BDFD5">
                  <a:alpha val="84706"/>
                </a:srgbClr>
              </a:solidFill>
              <a:prstDash val="solid"/>
              <a:round/>
            </a:ln>
          </p:spPr>
        </p:sp>
        <p:sp>
          <p:nvSpPr>
            <p:cNvPr name="TextBox 7" id="7"/>
            <p:cNvSpPr txBox="true"/>
            <p:nvPr/>
          </p:nvSpPr>
          <p:spPr>
            <a:xfrm>
              <a:off x="0" y="57150"/>
              <a:ext cx="4407463" cy="2038678"/>
            </a:xfrm>
            <a:prstGeom prst="rect">
              <a:avLst/>
            </a:prstGeom>
          </p:spPr>
          <p:txBody>
            <a:bodyPr anchor="ctr" rtlCol="false" tIns="50800" lIns="50800" bIns="50800" rIns="50800"/>
            <a:lstStyle/>
            <a:p>
              <a:pPr algn="just">
                <a:lnSpc>
                  <a:spcPts val="2499"/>
                </a:lnSpc>
              </a:pPr>
            </a:p>
          </p:txBody>
        </p:sp>
      </p:grpSp>
      <p:grpSp>
        <p:nvGrpSpPr>
          <p:cNvPr name="Group 8" id="8"/>
          <p:cNvGrpSpPr/>
          <p:nvPr/>
        </p:nvGrpSpPr>
        <p:grpSpPr>
          <a:xfrm rot="0">
            <a:off x="1172212" y="1288665"/>
            <a:ext cx="6448037" cy="877764"/>
            <a:chOff x="0" y="0"/>
            <a:chExt cx="1698248" cy="231181"/>
          </a:xfrm>
        </p:grpSpPr>
        <p:sp>
          <p:nvSpPr>
            <p:cNvPr name="Freeform 9" id="9"/>
            <p:cNvSpPr/>
            <p:nvPr/>
          </p:nvSpPr>
          <p:spPr>
            <a:xfrm flipH="false" flipV="false" rot="0">
              <a:off x="0" y="0"/>
              <a:ext cx="1698248" cy="231181"/>
            </a:xfrm>
            <a:custGeom>
              <a:avLst/>
              <a:gdLst/>
              <a:ahLst/>
              <a:cxnLst/>
              <a:rect r="r" b="b" t="t" l="l"/>
              <a:pathLst>
                <a:path h="231181" w="1698248">
                  <a:moveTo>
                    <a:pt x="60033" y="0"/>
                  </a:moveTo>
                  <a:lnTo>
                    <a:pt x="1638215" y="0"/>
                  </a:lnTo>
                  <a:cubicBezTo>
                    <a:pt x="1671370" y="0"/>
                    <a:pt x="1698248" y="26878"/>
                    <a:pt x="1698248" y="60033"/>
                  </a:cubicBezTo>
                  <a:lnTo>
                    <a:pt x="1698248" y="171147"/>
                  </a:lnTo>
                  <a:cubicBezTo>
                    <a:pt x="1698248" y="187069"/>
                    <a:pt x="1691923" y="202339"/>
                    <a:pt x="1680665" y="213597"/>
                  </a:cubicBezTo>
                  <a:cubicBezTo>
                    <a:pt x="1669407" y="224856"/>
                    <a:pt x="1654137" y="231181"/>
                    <a:pt x="1638215" y="231181"/>
                  </a:cubicBezTo>
                  <a:lnTo>
                    <a:pt x="60033" y="231181"/>
                  </a:lnTo>
                  <a:cubicBezTo>
                    <a:pt x="44111" y="231181"/>
                    <a:pt x="28842" y="224856"/>
                    <a:pt x="17583" y="213597"/>
                  </a:cubicBezTo>
                  <a:cubicBezTo>
                    <a:pt x="6325" y="202339"/>
                    <a:pt x="0" y="187069"/>
                    <a:pt x="0" y="171147"/>
                  </a:cubicBezTo>
                  <a:lnTo>
                    <a:pt x="0" y="60033"/>
                  </a:lnTo>
                  <a:cubicBezTo>
                    <a:pt x="0" y="44111"/>
                    <a:pt x="6325" y="28842"/>
                    <a:pt x="17583" y="17583"/>
                  </a:cubicBezTo>
                  <a:cubicBezTo>
                    <a:pt x="28842" y="6325"/>
                    <a:pt x="44111" y="0"/>
                    <a:pt x="60033" y="0"/>
                  </a:cubicBezTo>
                  <a:close/>
                </a:path>
              </a:pathLst>
            </a:custGeom>
            <a:solidFill>
              <a:srgbClr val="8BDFD5"/>
            </a:solidFill>
            <a:ln w="19050" cap="rnd">
              <a:solidFill>
                <a:srgbClr val="4C7D77"/>
              </a:solidFill>
              <a:prstDash val="solid"/>
              <a:round/>
            </a:ln>
          </p:spPr>
        </p:sp>
        <p:sp>
          <p:nvSpPr>
            <p:cNvPr name="TextBox 10" id="10"/>
            <p:cNvSpPr txBox="true"/>
            <p:nvPr/>
          </p:nvSpPr>
          <p:spPr>
            <a:xfrm>
              <a:off x="0" y="66675"/>
              <a:ext cx="1698248" cy="164506"/>
            </a:xfrm>
            <a:prstGeom prst="rect">
              <a:avLst/>
            </a:prstGeom>
          </p:spPr>
          <p:txBody>
            <a:bodyPr anchor="ctr" rtlCol="false" tIns="50800" lIns="50800" bIns="50800" rIns="50800"/>
            <a:lstStyle/>
            <a:p>
              <a:pPr algn="ctr">
                <a:lnSpc>
                  <a:spcPts val="3299"/>
                </a:lnSpc>
              </a:pPr>
              <a:r>
                <a:rPr lang="en-US" sz="3299">
                  <a:solidFill>
                    <a:srgbClr val="000000"/>
                  </a:solidFill>
                  <a:latin typeface="Fraunces Bold"/>
                </a:rPr>
                <a:t>COMPARISONS</a:t>
              </a:r>
            </a:p>
          </p:txBody>
        </p:sp>
      </p:grpSp>
      <p:grpSp>
        <p:nvGrpSpPr>
          <p:cNvPr name="Group 11" id="11"/>
          <p:cNvGrpSpPr/>
          <p:nvPr/>
        </p:nvGrpSpPr>
        <p:grpSpPr>
          <a:xfrm rot="0">
            <a:off x="1028700" y="1288665"/>
            <a:ext cx="790514" cy="79051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B7B7"/>
            </a:solidFill>
            <a:ln w="19050" cap="sq">
              <a:solidFill>
                <a:srgbClr val="4C7D77"/>
              </a:solidFill>
              <a:prstDash val="solid"/>
              <a:miter/>
            </a:ln>
          </p:spPr>
        </p:sp>
        <p:sp>
          <p:nvSpPr>
            <p:cNvPr name="TextBox 13" id="13"/>
            <p:cNvSpPr txBox="true"/>
            <p:nvPr/>
          </p:nvSpPr>
          <p:spPr>
            <a:xfrm>
              <a:off x="76200" y="133350"/>
              <a:ext cx="660400" cy="603250"/>
            </a:xfrm>
            <a:prstGeom prst="rect">
              <a:avLst/>
            </a:prstGeom>
          </p:spPr>
          <p:txBody>
            <a:bodyPr anchor="ctr" rtlCol="false" tIns="50800" lIns="50800" bIns="50800" rIns="50800"/>
            <a:lstStyle/>
            <a:p>
              <a:pPr algn="ctr">
                <a:lnSpc>
                  <a:spcPts val="2499"/>
                </a:lnSpc>
              </a:pPr>
            </a:p>
          </p:txBody>
        </p:sp>
      </p:grpSp>
      <p:sp>
        <p:nvSpPr>
          <p:cNvPr name="TextBox 14" id="14"/>
          <p:cNvSpPr txBox="true"/>
          <p:nvPr/>
        </p:nvSpPr>
        <p:spPr>
          <a:xfrm rot="0">
            <a:off x="1423957" y="3309026"/>
            <a:ext cx="13417592" cy="4805879"/>
          </a:xfrm>
          <a:prstGeom prst="rect">
            <a:avLst/>
          </a:prstGeom>
        </p:spPr>
        <p:txBody>
          <a:bodyPr anchor="t" rtlCol="false" tIns="0" lIns="0" bIns="0" rIns="0">
            <a:spAutoFit/>
          </a:bodyPr>
          <a:lstStyle/>
          <a:p>
            <a:pPr>
              <a:lnSpc>
                <a:spcPts val="4283"/>
              </a:lnSpc>
            </a:pPr>
            <a:r>
              <a:rPr lang="en-US" sz="4283">
                <a:solidFill>
                  <a:srgbClr val="1A282C"/>
                </a:solidFill>
                <a:latin typeface="Fraunces"/>
              </a:rPr>
              <a:t>This differences in accuracy/performance measures of the two models trained could be due to several factors:</a:t>
            </a:r>
          </a:p>
          <a:p>
            <a:pPr marL="924728" indent="-462364" lvl="1">
              <a:lnSpc>
                <a:spcPts val="4283"/>
              </a:lnSpc>
              <a:buFont typeface="Arial"/>
              <a:buChar char="•"/>
            </a:pPr>
            <a:r>
              <a:rPr lang="en-US" sz="4283">
                <a:solidFill>
                  <a:srgbClr val="1A282C"/>
                </a:solidFill>
                <a:latin typeface="Fraunces"/>
              </a:rPr>
              <a:t>Imputation Bias</a:t>
            </a:r>
          </a:p>
          <a:p>
            <a:pPr marL="924728" indent="-462364" lvl="1">
              <a:lnSpc>
                <a:spcPts val="4283"/>
              </a:lnSpc>
              <a:buFont typeface="Arial"/>
              <a:buChar char="•"/>
            </a:pPr>
            <a:r>
              <a:rPr lang="en-US" sz="4283">
                <a:solidFill>
                  <a:srgbClr val="1A282C"/>
                </a:solidFill>
                <a:latin typeface="Fraunces"/>
              </a:rPr>
              <a:t>Information Loss </a:t>
            </a:r>
          </a:p>
          <a:p>
            <a:pPr marL="924728" indent="-462364" lvl="1">
              <a:lnSpc>
                <a:spcPts val="4283"/>
              </a:lnSpc>
              <a:buFont typeface="Arial"/>
              <a:buChar char="•"/>
            </a:pPr>
            <a:r>
              <a:rPr lang="en-US" sz="4283">
                <a:solidFill>
                  <a:srgbClr val="1A282C"/>
                </a:solidFill>
                <a:latin typeface="Fraunces"/>
              </a:rPr>
              <a:t>Model Sensitivity</a:t>
            </a:r>
          </a:p>
          <a:p>
            <a:pPr marL="924728" indent="-462364" lvl="1">
              <a:lnSpc>
                <a:spcPts val="4283"/>
              </a:lnSpc>
              <a:buFont typeface="Arial"/>
              <a:buChar char="•"/>
            </a:pPr>
            <a:r>
              <a:rPr lang="en-US" sz="4283">
                <a:solidFill>
                  <a:srgbClr val="1A282C"/>
                </a:solidFill>
                <a:latin typeface="Fraunces"/>
              </a:rPr>
              <a:t>Dataset Characteristics </a:t>
            </a:r>
          </a:p>
          <a:p>
            <a:pPr marL="924728" indent="-462364" lvl="1">
              <a:lnSpc>
                <a:spcPts val="4283"/>
              </a:lnSpc>
              <a:buFont typeface="Arial"/>
              <a:buChar char="•"/>
            </a:pPr>
            <a:r>
              <a:rPr lang="en-US" sz="4283">
                <a:solidFill>
                  <a:srgbClr val="1A282C"/>
                </a:solidFill>
                <a:latin typeface="Fraunces"/>
              </a:rPr>
              <a:t>Randomness</a:t>
            </a:r>
          </a:p>
          <a:p>
            <a:pPr algn="l">
              <a:lnSpc>
                <a:spcPts val="4283"/>
              </a:lnSpc>
              <a:spcBef>
                <a:spcPct val="0"/>
              </a:spcBef>
            </a:pP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E6FFFC"/>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55962" y="-1028700"/>
            <a:ext cx="2820508" cy="4114800"/>
          </a:xfrm>
          <a:custGeom>
            <a:avLst/>
            <a:gdLst/>
            <a:ahLst/>
            <a:cxnLst/>
            <a:rect r="r" b="b" t="t" l="l"/>
            <a:pathLst>
              <a:path h="4114800" w="2820508">
                <a:moveTo>
                  <a:pt x="0" y="0"/>
                </a:moveTo>
                <a:lnTo>
                  <a:pt x="2820508" y="0"/>
                </a:lnTo>
                <a:lnTo>
                  <a:pt x="282050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1913663" y="7844291"/>
            <a:ext cx="2820508" cy="4114800"/>
          </a:xfrm>
          <a:custGeom>
            <a:avLst/>
            <a:gdLst/>
            <a:ahLst/>
            <a:cxnLst/>
            <a:rect r="r" b="b" t="t" l="l"/>
            <a:pathLst>
              <a:path h="4114800" w="2820508">
                <a:moveTo>
                  <a:pt x="2820509" y="0"/>
                </a:moveTo>
                <a:lnTo>
                  <a:pt x="0" y="0"/>
                </a:lnTo>
                <a:lnTo>
                  <a:pt x="0" y="4114800"/>
                </a:lnTo>
                <a:lnTo>
                  <a:pt x="2820509" y="4114800"/>
                </a:lnTo>
                <a:lnTo>
                  <a:pt x="2820509"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5400000">
            <a:off x="647146" y="5531404"/>
            <a:ext cx="2820508" cy="4114800"/>
          </a:xfrm>
          <a:custGeom>
            <a:avLst/>
            <a:gdLst/>
            <a:ahLst/>
            <a:cxnLst/>
            <a:rect r="r" b="b" t="t" l="l"/>
            <a:pathLst>
              <a:path h="4114800" w="2820508">
                <a:moveTo>
                  <a:pt x="2820508" y="0"/>
                </a:moveTo>
                <a:lnTo>
                  <a:pt x="0" y="0"/>
                </a:lnTo>
                <a:lnTo>
                  <a:pt x="0" y="4114800"/>
                </a:lnTo>
                <a:lnTo>
                  <a:pt x="2820508" y="4114800"/>
                </a:lnTo>
                <a:lnTo>
                  <a:pt x="2820508"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172212" y="1288665"/>
            <a:ext cx="9895914" cy="877764"/>
            <a:chOff x="0" y="0"/>
            <a:chExt cx="2606331" cy="231181"/>
          </a:xfrm>
        </p:grpSpPr>
        <p:sp>
          <p:nvSpPr>
            <p:cNvPr name="Freeform 6" id="6"/>
            <p:cNvSpPr/>
            <p:nvPr/>
          </p:nvSpPr>
          <p:spPr>
            <a:xfrm flipH="false" flipV="false" rot="0">
              <a:off x="0" y="0"/>
              <a:ext cx="2606331" cy="231181"/>
            </a:xfrm>
            <a:custGeom>
              <a:avLst/>
              <a:gdLst/>
              <a:ahLst/>
              <a:cxnLst/>
              <a:rect r="r" b="b" t="t" l="l"/>
              <a:pathLst>
                <a:path h="231181" w="2606331">
                  <a:moveTo>
                    <a:pt x="39117" y="0"/>
                  </a:moveTo>
                  <a:lnTo>
                    <a:pt x="2567215" y="0"/>
                  </a:lnTo>
                  <a:cubicBezTo>
                    <a:pt x="2588818" y="0"/>
                    <a:pt x="2606331" y="17513"/>
                    <a:pt x="2606331" y="39117"/>
                  </a:cubicBezTo>
                  <a:lnTo>
                    <a:pt x="2606331" y="192064"/>
                  </a:lnTo>
                  <a:cubicBezTo>
                    <a:pt x="2606331" y="213667"/>
                    <a:pt x="2588818" y="231181"/>
                    <a:pt x="2567215" y="231181"/>
                  </a:cubicBezTo>
                  <a:lnTo>
                    <a:pt x="39117" y="231181"/>
                  </a:lnTo>
                  <a:cubicBezTo>
                    <a:pt x="17513" y="231181"/>
                    <a:pt x="0" y="213667"/>
                    <a:pt x="0" y="192064"/>
                  </a:cubicBezTo>
                  <a:lnTo>
                    <a:pt x="0" y="39117"/>
                  </a:lnTo>
                  <a:cubicBezTo>
                    <a:pt x="0" y="17513"/>
                    <a:pt x="17513" y="0"/>
                    <a:pt x="39117" y="0"/>
                  </a:cubicBezTo>
                  <a:close/>
                </a:path>
              </a:pathLst>
            </a:custGeom>
            <a:solidFill>
              <a:srgbClr val="8BDFD5"/>
            </a:solidFill>
            <a:ln w="19050" cap="rnd">
              <a:solidFill>
                <a:srgbClr val="4C7D77"/>
              </a:solidFill>
              <a:prstDash val="solid"/>
              <a:round/>
            </a:ln>
          </p:spPr>
        </p:sp>
        <p:sp>
          <p:nvSpPr>
            <p:cNvPr name="TextBox 7" id="7"/>
            <p:cNvSpPr txBox="true"/>
            <p:nvPr/>
          </p:nvSpPr>
          <p:spPr>
            <a:xfrm>
              <a:off x="0" y="66675"/>
              <a:ext cx="2606331" cy="164506"/>
            </a:xfrm>
            <a:prstGeom prst="rect">
              <a:avLst/>
            </a:prstGeom>
          </p:spPr>
          <p:txBody>
            <a:bodyPr anchor="ctr" rtlCol="false" tIns="50800" lIns="50800" bIns="50800" rIns="50800"/>
            <a:lstStyle/>
            <a:p>
              <a:pPr algn="ctr">
                <a:lnSpc>
                  <a:spcPts val="2999"/>
                </a:lnSpc>
              </a:pPr>
              <a:r>
                <a:rPr lang="en-US" sz="2999">
                  <a:solidFill>
                    <a:srgbClr val="000000"/>
                  </a:solidFill>
                  <a:latin typeface="Fraunces Bold"/>
                </a:rPr>
                <a:t>IMPLEMENTATION OF IMPUTED MODEL</a:t>
              </a:r>
            </a:p>
          </p:txBody>
        </p:sp>
      </p:grpSp>
      <p:grpSp>
        <p:nvGrpSpPr>
          <p:cNvPr name="Group 8" id="8"/>
          <p:cNvGrpSpPr/>
          <p:nvPr/>
        </p:nvGrpSpPr>
        <p:grpSpPr>
          <a:xfrm rot="0">
            <a:off x="1028700" y="1288665"/>
            <a:ext cx="790514" cy="79051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B7B7"/>
            </a:solidFill>
            <a:ln w="19050" cap="sq">
              <a:solidFill>
                <a:srgbClr val="4C7D77"/>
              </a:solidFill>
              <a:prstDash val="solid"/>
              <a:miter/>
            </a:ln>
          </p:spPr>
        </p:sp>
        <p:sp>
          <p:nvSpPr>
            <p:cNvPr name="TextBox 10" id="10"/>
            <p:cNvSpPr txBox="true"/>
            <p:nvPr/>
          </p:nvSpPr>
          <p:spPr>
            <a:xfrm>
              <a:off x="76200" y="133350"/>
              <a:ext cx="660400" cy="603250"/>
            </a:xfrm>
            <a:prstGeom prst="rect">
              <a:avLst/>
            </a:prstGeom>
          </p:spPr>
          <p:txBody>
            <a:bodyPr anchor="ctr" rtlCol="false" tIns="50800" lIns="50800" bIns="50800" rIns="50800"/>
            <a:lstStyle/>
            <a:p>
              <a:pPr algn="ctr">
                <a:lnSpc>
                  <a:spcPts val="2499"/>
                </a:lnSpc>
              </a:pPr>
            </a:p>
          </p:txBody>
        </p:sp>
      </p:grpSp>
      <p:sp>
        <p:nvSpPr>
          <p:cNvPr name="Freeform 11" id="11"/>
          <p:cNvSpPr/>
          <p:nvPr/>
        </p:nvSpPr>
        <p:spPr>
          <a:xfrm flipH="false" flipV="false" rot="0">
            <a:off x="2446885" y="2775809"/>
            <a:ext cx="13394231" cy="6805483"/>
          </a:xfrm>
          <a:custGeom>
            <a:avLst/>
            <a:gdLst/>
            <a:ahLst/>
            <a:cxnLst/>
            <a:rect r="r" b="b" t="t" l="l"/>
            <a:pathLst>
              <a:path h="6805483" w="13394231">
                <a:moveTo>
                  <a:pt x="0" y="0"/>
                </a:moveTo>
                <a:lnTo>
                  <a:pt x="13394230" y="0"/>
                </a:lnTo>
                <a:lnTo>
                  <a:pt x="13394230" y="6805483"/>
                </a:lnTo>
                <a:lnTo>
                  <a:pt x="0" y="6805483"/>
                </a:lnTo>
                <a:lnTo>
                  <a:pt x="0" y="0"/>
                </a:lnTo>
                <a:close/>
              </a:path>
            </a:pathLst>
          </a:custGeom>
          <a:blipFill>
            <a:blip r:embed="rId4"/>
            <a:stretch>
              <a:fillRect l="0" t="0" r="0"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E6FFFC"/>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55962" y="-1028700"/>
            <a:ext cx="2820508" cy="4114800"/>
          </a:xfrm>
          <a:custGeom>
            <a:avLst/>
            <a:gdLst/>
            <a:ahLst/>
            <a:cxnLst/>
            <a:rect r="r" b="b" t="t" l="l"/>
            <a:pathLst>
              <a:path h="4114800" w="2820508">
                <a:moveTo>
                  <a:pt x="0" y="0"/>
                </a:moveTo>
                <a:lnTo>
                  <a:pt x="2820508" y="0"/>
                </a:lnTo>
                <a:lnTo>
                  <a:pt x="282050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1913663" y="7844291"/>
            <a:ext cx="2820508" cy="4114800"/>
          </a:xfrm>
          <a:custGeom>
            <a:avLst/>
            <a:gdLst/>
            <a:ahLst/>
            <a:cxnLst/>
            <a:rect r="r" b="b" t="t" l="l"/>
            <a:pathLst>
              <a:path h="4114800" w="2820508">
                <a:moveTo>
                  <a:pt x="2820509" y="0"/>
                </a:moveTo>
                <a:lnTo>
                  <a:pt x="0" y="0"/>
                </a:lnTo>
                <a:lnTo>
                  <a:pt x="0" y="4114800"/>
                </a:lnTo>
                <a:lnTo>
                  <a:pt x="2820509" y="4114800"/>
                </a:lnTo>
                <a:lnTo>
                  <a:pt x="2820509"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5400000">
            <a:off x="647146" y="5531404"/>
            <a:ext cx="2820508" cy="4114800"/>
          </a:xfrm>
          <a:custGeom>
            <a:avLst/>
            <a:gdLst/>
            <a:ahLst/>
            <a:cxnLst/>
            <a:rect r="r" b="b" t="t" l="l"/>
            <a:pathLst>
              <a:path h="4114800" w="2820508">
                <a:moveTo>
                  <a:pt x="2820508" y="0"/>
                </a:moveTo>
                <a:lnTo>
                  <a:pt x="0" y="0"/>
                </a:lnTo>
                <a:lnTo>
                  <a:pt x="0" y="4114800"/>
                </a:lnTo>
                <a:lnTo>
                  <a:pt x="2820508" y="4114800"/>
                </a:lnTo>
                <a:lnTo>
                  <a:pt x="2820508"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172212" y="1406899"/>
            <a:ext cx="10122005" cy="877764"/>
            <a:chOff x="0" y="0"/>
            <a:chExt cx="2665878" cy="231181"/>
          </a:xfrm>
        </p:grpSpPr>
        <p:sp>
          <p:nvSpPr>
            <p:cNvPr name="Freeform 6" id="6"/>
            <p:cNvSpPr/>
            <p:nvPr/>
          </p:nvSpPr>
          <p:spPr>
            <a:xfrm flipH="false" flipV="false" rot="0">
              <a:off x="0" y="0"/>
              <a:ext cx="2665878" cy="231181"/>
            </a:xfrm>
            <a:custGeom>
              <a:avLst/>
              <a:gdLst/>
              <a:ahLst/>
              <a:cxnLst/>
              <a:rect r="r" b="b" t="t" l="l"/>
              <a:pathLst>
                <a:path h="231181" w="2665878">
                  <a:moveTo>
                    <a:pt x="38243" y="0"/>
                  </a:moveTo>
                  <a:lnTo>
                    <a:pt x="2627635" y="0"/>
                  </a:lnTo>
                  <a:cubicBezTo>
                    <a:pt x="2637777" y="0"/>
                    <a:pt x="2647505" y="4029"/>
                    <a:pt x="2654677" y="11201"/>
                  </a:cubicBezTo>
                  <a:cubicBezTo>
                    <a:pt x="2661849" y="18373"/>
                    <a:pt x="2665878" y="28100"/>
                    <a:pt x="2665878" y="38243"/>
                  </a:cubicBezTo>
                  <a:lnTo>
                    <a:pt x="2665878" y="192938"/>
                  </a:lnTo>
                  <a:cubicBezTo>
                    <a:pt x="2665878" y="203080"/>
                    <a:pt x="2661849" y="212808"/>
                    <a:pt x="2654677" y="219979"/>
                  </a:cubicBezTo>
                  <a:cubicBezTo>
                    <a:pt x="2647505" y="227151"/>
                    <a:pt x="2637777" y="231181"/>
                    <a:pt x="2627635" y="231181"/>
                  </a:cubicBezTo>
                  <a:lnTo>
                    <a:pt x="38243" y="231181"/>
                  </a:lnTo>
                  <a:cubicBezTo>
                    <a:pt x="28100" y="231181"/>
                    <a:pt x="18373" y="227151"/>
                    <a:pt x="11201" y="219979"/>
                  </a:cubicBezTo>
                  <a:cubicBezTo>
                    <a:pt x="4029" y="212808"/>
                    <a:pt x="0" y="203080"/>
                    <a:pt x="0" y="192938"/>
                  </a:cubicBezTo>
                  <a:lnTo>
                    <a:pt x="0" y="38243"/>
                  </a:lnTo>
                  <a:cubicBezTo>
                    <a:pt x="0" y="28100"/>
                    <a:pt x="4029" y="18373"/>
                    <a:pt x="11201" y="11201"/>
                  </a:cubicBezTo>
                  <a:cubicBezTo>
                    <a:pt x="18373" y="4029"/>
                    <a:pt x="28100" y="0"/>
                    <a:pt x="38243" y="0"/>
                  </a:cubicBezTo>
                  <a:close/>
                </a:path>
              </a:pathLst>
            </a:custGeom>
            <a:solidFill>
              <a:srgbClr val="8BDFD5"/>
            </a:solidFill>
            <a:ln w="19050" cap="rnd">
              <a:solidFill>
                <a:srgbClr val="4C7D77"/>
              </a:solidFill>
              <a:prstDash val="solid"/>
              <a:round/>
            </a:ln>
          </p:spPr>
        </p:sp>
        <p:sp>
          <p:nvSpPr>
            <p:cNvPr name="TextBox 7" id="7"/>
            <p:cNvSpPr txBox="true"/>
            <p:nvPr/>
          </p:nvSpPr>
          <p:spPr>
            <a:xfrm>
              <a:off x="0" y="66675"/>
              <a:ext cx="2665878" cy="164506"/>
            </a:xfrm>
            <a:prstGeom prst="rect">
              <a:avLst/>
            </a:prstGeom>
          </p:spPr>
          <p:txBody>
            <a:bodyPr anchor="ctr" rtlCol="false" tIns="50800" lIns="50800" bIns="50800" rIns="50800"/>
            <a:lstStyle/>
            <a:p>
              <a:pPr algn="ctr">
                <a:lnSpc>
                  <a:spcPts val="2999"/>
                </a:lnSpc>
              </a:pPr>
              <a:r>
                <a:rPr lang="en-US" sz="2999">
                  <a:solidFill>
                    <a:srgbClr val="000000"/>
                  </a:solidFill>
                  <a:latin typeface="Fraunces Bold"/>
                </a:rPr>
                <a:t>ACCURACY OUTPUT OF IMPUTED MODEL</a:t>
              </a:r>
            </a:p>
          </p:txBody>
        </p:sp>
      </p:grpSp>
      <p:grpSp>
        <p:nvGrpSpPr>
          <p:cNvPr name="Group 8" id="8"/>
          <p:cNvGrpSpPr/>
          <p:nvPr/>
        </p:nvGrpSpPr>
        <p:grpSpPr>
          <a:xfrm rot="0">
            <a:off x="1070959" y="1406899"/>
            <a:ext cx="790514" cy="79051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B7B7"/>
            </a:solidFill>
            <a:ln w="19050" cap="sq">
              <a:solidFill>
                <a:srgbClr val="4C7D77"/>
              </a:solidFill>
              <a:prstDash val="solid"/>
              <a:miter/>
            </a:ln>
          </p:spPr>
        </p:sp>
        <p:sp>
          <p:nvSpPr>
            <p:cNvPr name="TextBox 10" id="10"/>
            <p:cNvSpPr txBox="true"/>
            <p:nvPr/>
          </p:nvSpPr>
          <p:spPr>
            <a:xfrm>
              <a:off x="76200" y="133350"/>
              <a:ext cx="660400" cy="603250"/>
            </a:xfrm>
            <a:prstGeom prst="rect">
              <a:avLst/>
            </a:prstGeom>
          </p:spPr>
          <p:txBody>
            <a:bodyPr anchor="ctr" rtlCol="false" tIns="50800" lIns="50800" bIns="50800" rIns="50800"/>
            <a:lstStyle/>
            <a:p>
              <a:pPr algn="ctr">
                <a:lnSpc>
                  <a:spcPts val="2499"/>
                </a:lnSpc>
              </a:pPr>
            </a:p>
          </p:txBody>
        </p:sp>
      </p:grpSp>
      <p:sp>
        <p:nvSpPr>
          <p:cNvPr name="Freeform 11" id="11"/>
          <p:cNvSpPr/>
          <p:nvPr/>
        </p:nvSpPr>
        <p:spPr>
          <a:xfrm flipH="false" flipV="false" rot="0">
            <a:off x="2638230" y="2771096"/>
            <a:ext cx="13407199" cy="6814907"/>
          </a:xfrm>
          <a:custGeom>
            <a:avLst/>
            <a:gdLst/>
            <a:ahLst/>
            <a:cxnLst/>
            <a:rect r="r" b="b" t="t" l="l"/>
            <a:pathLst>
              <a:path h="6814907" w="13407199">
                <a:moveTo>
                  <a:pt x="0" y="0"/>
                </a:moveTo>
                <a:lnTo>
                  <a:pt x="13407198" y="0"/>
                </a:lnTo>
                <a:lnTo>
                  <a:pt x="13407198" y="6814908"/>
                </a:lnTo>
                <a:lnTo>
                  <a:pt x="0" y="6814908"/>
                </a:lnTo>
                <a:lnTo>
                  <a:pt x="0" y="0"/>
                </a:lnTo>
                <a:close/>
              </a:path>
            </a:pathLst>
          </a:custGeom>
          <a:blipFill>
            <a:blip r:embed="rId4"/>
            <a:stretch>
              <a:fillRect l="0" t="0" r="0" b="0"/>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E6FFFC"/>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55962" y="-1028700"/>
            <a:ext cx="2820508" cy="4114800"/>
          </a:xfrm>
          <a:custGeom>
            <a:avLst/>
            <a:gdLst/>
            <a:ahLst/>
            <a:cxnLst/>
            <a:rect r="r" b="b" t="t" l="l"/>
            <a:pathLst>
              <a:path h="4114800" w="2820508">
                <a:moveTo>
                  <a:pt x="0" y="0"/>
                </a:moveTo>
                <a:lnTo>
                  <a:pt x="2820508" y="0"/>
                </a:lnTo>
                <a:lnTo>
                  <a:pt x="282050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1913663" y="7844291"/>
            <a:ext cx="2820508" cy="4114800"/>
          </a:xfrm>
          <a:custGeom>
            <a:avLst/>
            <a:gdLst/>
            <a:ahLst/>
            <a:cxnLst/>
            <a:rect r="r" b="b" t="t" l="l"/>
            <a:pathLst>
              <a:path h="4114800" w="2820508">
                <a:moveTo>
                  <a:pt x="2820509" y="0"/>
                </a:moveTo>
                <a:lnTo>
                  <a:pt x="0" y="0"/>
                </a:lnTo>
                <a:lnTo>
                  <a:pt x="0" y="4114800"/>
                </a:lnTo>
                <a:lnTo>
                  <a:pt x="2820509" y="4114800"/>
                </a:lnTo>
                <a:lnTo>
                  <a:pt x="2820509"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5400000">
            <a:off x="647146" y="5531404"/>
            <a:ext cx="2820508" cy="4114800"/>
          </a:xfrm>
          <a:custGeom>
            <a:avLst/>
            <a:gdLst/>
            <a:ahLst/>
            <a:cxnLst/>
            <a:rect r="r" b="b" t="t" l="l"/>
            <a:pathLst>
              <a:path h="4114800" w="2820508">
                <a:moveTo>
                  <a:pt x="2820508" y="0"/>
                </a:moveTo>
                <a:lnTo>
                  <a:pt x="0" y="0"/>
                </a:lnTo>
                <a:lnTo>
                  <a:pt x="0" y="4114800"/>
                </a:lnTo>
                <a:lnTo>
                  <a:pt x="2820508" y="4114800"/>
                </a:lnTo>
                <a:lnTo>
                  <a:pt x="2820508"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172212" y="1406899"/>
            <a:ext cx="11026366" cy="877764"/>
            <a:chOff x="0" y="0"/>
            <a:chExt cx="2904063" cy="231181"/>
          </a:xfrm>
        </p:grpSpPr>
        <p:sp>
          <p:nvSpPr>
            <p:cNvPr name="Freeform 6" id="6"/>
            <p:cNvSpPr/>
            <p:nvPr/>
          </p:nvSpPr>
          <p:spPr>
            <a:xfrm flipH="false" flipV="false" rot="0">
              <a:off x="0" y="0"/>
              <a:ext cx="2904063" cy="231181"/>
            </a:xfrm>
            <a:custGeom>
              <a:avLst/>
              <a:gdLst/>
              <a:ahLst/>
              <a:cxnLst/>
              <a:rect r="r" b="b" t="t" l="l"/>
              <a:pathLst>
                <a:path h="231181" w="2904063">
                  <a:moveTo>
                    <a:pt x="35106" y="0"/>
                  </a:moveTo>
                  <a:lnTo>
                    <a:pt x="2868957" y="0"/>
                  </a:lnTo>
                  <a:cubicBezTo>
                    <a:pt x="2888346" y="0"/>
                    <a:pt x="2904063" y="15718"/>
                    <a:pt x="2904063" y="35106"/>
                  </a:cubicBezTo>
                  <a:lnTo>
                    <a:pt x="2904063" y="196074"/>
                  </a:lnTo>
                  <a:cubicBezTo>
                    <a:pt x="2904063" y="205385"/>
                    <a:pt x="2900365" y="214314"/>
                    <a:pt x="2893781" y="220898"/>
                  </a:cubicBezTo>
                  <a:cubicBezTo>
                    <a:pt x="2887197" y="227482"/>
                    <a:pt x="2878268" y="231181"/>
                    <a:pt x="2868957" y="231181"/>
                  </a:cubicBezTo>
                  <a:lnTo>
                    <a:pt x="35106" y="231181"/>
                  </a:lnTo>
                  <a:cubicBezTo>
                    <a:pt x="15718" y="231181"/>
                    <a:pt x="0" y="215463"/>
                    <a:pt x="0" y="196074"/>
                  </a:cubicBezTo>
                  <a:lnTo>
                    <a:pt x="0" y="35106"/>
                  </a:lnTo>
                  <a:cubicBezTo>
                    <a:pt x="0" y="15718"/>
                    <a:pt x="15718" y="0"/>
                    <a:pt x="35106" y="0"/>
                  </a:cubicBezTo>
                  <a:close/>
                </a:path>
              </a:pathLst>
            </a:custGeom>
            <a:solidFill>
              <a:srgbClr val="8BDFD5"/>
            </a:solidFill>
            <a:ln w="19050" cap="rnd">
              <a:solidFill>
                <a:srgbClr val="4C7D77"/>
              </a:solidFill>
              <a:prstDash val="solid"/>
              <a:round/>
            </a:ln>
          </p:spPr>
        </p:sp>
        <p:sp>
          <p:nvSpPr>
            <p:cNvPr name="TextBox 7" id="7"/>
            <p:cNvSpPr txBox="true"/>
            <p:nvPr/>
          </p:nvSpPr>
          <p:spPr>
            <a:xfrm>
              <a:off x="0" y="66675"/>
              <a:ext cx="2904063" cy="164506"/>
            </a:xfrm>
            <a:prstGeom prst="rect">
              <a:avLst/>
            </a:prstGeom>
          </p:spPr>
          <p:txBody>
            <a:bodyPr anchor="ctr" rtlCol="false" tIns="50800" lIns="50800" bIns="50800" rIns="50800"/>
            <a:lstStyle/>
            <a:p>
              <a:pPr algn="ctr">
                <a:lnSpc>
                  <a:spcPts val="2999"/>
                </a:lnSpc>
              </a:pPr>
              <a:r>
                <a:rPr lang="en-US" sz="2999">
                  <a:solidFill>
                    <a:srgbClr val="000000"/>
                  </a:solidFill>
                  <a:latin typeface="Fraunces Bold"/>
                </a:rPr>
                <a:t>IMPLEMENTATION OF NON IMPUTED MODEL</a:t>
              </a:r>
            </a:p>
          </p:txBody>
        </p:sp>
      </p:grpSp>
      <p:grpSp>
        <p:nvGrpSpPr>
          <p:cNvPr name="Group 8" id="8"/>
          <p:cNvGrpSpPr/>
          <p:nvPr/>
        </p:nvGrpSpPr>
        <p:grpSpPr>
          <a:xfrm rot="0">
            <a:off x="1172212" y="1450524"/>
            <a:ext cx="790514" cy="79051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B7B7"/>
            </a:solidFill>
            <a:ln w="19050" cap="sq">
              <a:solidFill>
                <a:srgbClr val="4C7D77"/>
              </a:solidFill>
              <a:prstDash val="solid"/>
              <a:miter/>
            </a:ln>
          </p:spPr>
        </p:sp>
        <p:sp>
          <p:nvSpPr>
            <p:cNvPr name="TextBox 10" id="10"/>
            <p:cNvSpPr txBox="true"/>
            <p:nvPr/>
          </p:nvSpPr>
          <p:spPr>
            <a:xfrm>
              <a:off x="76200" y="133350"/>
              <a:ext cx="660400" cy="603250"/>
            </a:xfrm>
            <a:prstGeom prst="rect">
              <a:avLst/>
            </a:prstGeom>
          </p:spPr>
          <p:txBody>
            <a:bodyPr anchor="ctr" rtlCol="false" tIns="50800" lIns="50800" bIns="50800" rIns="50800"/>
            <a:lstStyle/>
            <a:p>
              <a:pPr algn="ctr">
                <a:lnSpc>
                  <a:spcPts val="2499"/>
                </a:lnSpc>
              </a:pPr>
            </a:p>
          </p:txBody>
        </p:sp>
      </p:grpSp>
      <p:sp>
        <p:nvSpPr>
          <p:cNvPr name="Freeform 11" id="11"/>
          <p:cNvSpPr/>
          <p:nvPr/>
        </p:nvSpPr>
        <p:spPr>
          <a:xfrm flipH="false" flipV="false" rot="0">
            <a:off x="2814281" y="2604941"/>
            <a:ext cx="13394231" cy="7296749"/>
          </a:xfrm>
          <a:custGeom>
            <a:avLst/>
            <a:gdLst/>
            <a:ahLst/>
            <a:cxnLst/>
            <a:rect r="r" b="b" t="t" l="l"/>
            <a:pathLst>
              <a:path h="7296749" w="13394231">
                <a:moveTo>
                  <a:pt x="0" y="0"/>
                </a:moveTo>
                <a:lnTo>
                  <a:pt x="13394231" y="0"/>
                </a:lnTo>
                <a:lnTo>
                  <a:pt x="13394231" y="7296750"/>
                </a:lnTo>
                <a:lnTo>
                  <a:pt x="0" y="7296750"/>
                </a:lnTo>
                <a:lnTo>
                  <a:pt x="0" y="0"/>
                </a:lnTo>
                <a:close/>
              </a:path>
            </a:pathLst>
          </a:custGeom>
          <a:blipFill>
            <a:blip r:embed="rId4"/>
            <a:stretch>
              <a:fillRect l="0" t="0" r="0" b="0"/>
            </a:stretch>
          </a:blipFill>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E6FFFC"/>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55962" y="-1028700"/>
            <a:ext cx="2820508" cy="4114800"/>
          </a:xfrm>
          <a:custGeom>
            <a:avLst/>
            <a:gdLst/>
            <a:ahLst/>
            <a:cxnLst/>
            <a:rect r="r" b="b" t="t" l="l"/>
            <a:pathLst>
              <a:path h="4114800" w="2820508">
                <a:moveTo>
                  <a:pt x="0" y="0"/>
                </a:moveTo>
                <a:lnTo>
                  <a:pt x="2820508" y="0"/>
                </a:lnTo>
                <a:lnTo>
                  <a:pt x="282050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1913663" y="7844291"/>
            <a:ext cx="2820508" cy="4114800"/>
          </a:xfrm>
          <a:custGeom>
            <a:avLst/>
            <a:gdLst/>
            <a:ahLst/>
            <a:cxnLst/>
            <a:rect r="r" b="b" t="t" l="l"/>
            <a:pathLst>
              <a:path h="4114800" w="2820508">
                <a:moveTo>
                  <a:pt x="2820509" y="0"/>
                </a:moveTo>
                <a:lnTo>
                  <a:pt x="0" y="0"/>
                </a:lnTo>
                <a:lnTo>
                  <a:pt x="0" y="4114800"/>
                </a:lnTo>
                <a:lnTo>
                  <a:pt x="2820509" y="4114800"/>
                </a:lnTo>
                <a:lnTo>
                  <a:pt x="2820509"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5400000">
            <a:off x="647146" y="5531404"/>
            <a:ext cx="2820508" cy="4114800"/>
          </a:xfrm>
          <a:custGeom>
            <a:avLst/>
            <a:gdLst/>
            <a:ahLst/>
            <a:cxnLst/>
            <a:rect r="r" b="b" t="t" l="l"/>
            <a:pathLst>
              <a:path h="4114800" w="2820508">
                <a:moveTo>
                  <a:pt x="2820508" y="0"/>
                </a:moveTo>
                <a:lnTo>
                  <a:pt x="0" y="0"/>
                </a:lnTo>
                <a:lnTo>
                  <a:pt x="0" y="4114800"/>
                </a:lnTo>
                <a:lnTo>
                  <a:pt x="2820508" y="4114800"/>
                </a:lnTo>
                <a:lnTo>
                  <a:pt x="2820508"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172212" y="1406899"/>
            <a:ext cx="11111150" cy="877764"/>
            <a:chOff x="0" y="0"/>
            <a:chExt cx="2926393" cy="231181"/>
          </a:xfrm>
        </p:grpSpPr>
        <p:sp>
          <p:nvSpPr>
            <p:cNvPr name="Freeform 6" id="6"/>
            <p:cNvSpPr/>
            <p:nvPr/>
          </p:nvSpPr>
          <p:spPr>
            <a:xfrm flipH="false" flipV="false" rot="0">
              <a:off x="0" y="0"/>
              <a:ext cx="2926393" cy="231181"/>
            </a:xfrm>
            <a:custGeom>
              <a:avLst/>
              <a:gdLst/>
              <a:ahLst/>
              <a:cxnLst/>
              <a:rect r="r" b="b" t="t" l="l"/>
              <a:pathLst>
                <a:path h="231181" w="2926393">
                  <a:moveTo>
                    <a:pt x="34839" y="0"/>
                  </a:moveTo>
                  <a:lnTo>
                    <a:pt x="2891555" y="0"/>
                  </a:lnTo>
                  <a:cubicBezTo>
                    <a:pt x="2900794" y="0"/>
                    <a:pt x="2909656" y="3670"/>
                    <a:pt x="2916189" y="10204"/>
                  </a:cubicBezTo>
                  <a:cubicBezTo>
                    <a:pt x="2922723" y="16737"/>
                    <a:pt x="2926393" y="25599"/>
                    <a:pt x="2926393" y="34839"/>
                  </a:cubicBezTo>
                  <a:lnTo>
                    <a:pt x="2926393" y="196342"/>
                  </a:lnTo>
                  <a:cubicBezTo>
                    <a:pt x="2926393" y="205582"/>
                    <a:pt x="2922723" y="214443"/>
                    <a:pt x="2916189" y="220977"/>
                  </a:cubicBezTo>
                  <a:cubicBezTo>
                    <a:pt x="2909656" y="227510"/>
                    <a:pt x="2900794" y="231181"/>
                    <a:pt x="2891555" y="231181"/>
                  </a:cubicBezTo>
                  <a:lnTo>
                    <a:pt x="34839" y="231181"/>
                  </a:lnTo>
                  <a:cubicBezTo>
                    <a:pt x="25599" y="231181"/>
                    <a:pt x="16737" y="227510"/>
                    <a:pt x="10204" y="220977"/>
                  </a:cubicBezTo>
                  <a:cubicBezTo>
                    <a:pt x="3670" y="214443"/>
                    <a:pt x="0" y="205582"/>
                    <a:pt x="0" y="196342"/>
                  </a:cubicBezTo>
                  <a:lnTo>
                    <a:pt x="0" y="34839"/>
                  </a:lnTo>
                  <a:cubicBezTo>
                    <a:pt x="0" y="25599"/>
                    <a:pt x="3670" y="16737"/>
                    <a:pt x="10204" y="10204"/>
                  </a:cubicBezTo>
                  <a:cubicBezTo>
                    <a:pt x="16737" y="3670"/>
                    <a:pt x="25599" y="0"/>
                    <a:pt x="34839" y="0"/>
                  </a:cubicBezTo>
                  <a:close/>
                </a:path>
              </a:pathLst>
            </a:custGeom>
            <a:solidFill>
              <a:srgbClr val="8BDFD5"/>
            </a:solidFill>
            <a:ln w="19050" cap="rnd">
              <a:solidFill>
                <a:srgbClr val="4C7D77"/>
              </a:solidFill>
              <a:prstDash val="solid"/>
              <a:round/>
            </a:ln>
          </p:spPr>
        </p:sp>
        <p:sp>
          <p:nvSpPr>
            <p:cNvPr name="TextBox 7" id="7"/>
            <p:cNvSpPr txBox="true"/>
            <p:nvPr/>
          </p:nvSpPr>
          <p:spPr>
            <a:xfrm>
              <a:off x="0" y="66675"/>
              <a:ext cx="2926393" cy="164506"/>
            </a:xfrm>
            <a:prstGeom prst="rect">
              <a:avLst/>
            </a:prstGeom>
          </p:spPr>
          <p:txBody>
            <a:bodyPr anchor="ctr" rtlCol="false" tIns="50800" lIns="50800" bIns="50800" rIns="50800"/>
            <a:lstStyle/>
            <a:p>
              <a:pPr algn="ctr">
                <a:lnSpc>
                  <a:spcPts val="2999"/>
                </a:lnSpc>
              </a:pPr>
              <a:r>
                <a:rPr lang="en-US" sz="2999">
                  <a:solidFill>
                    <a:srgbClr val="000000"/>
                  </a:solidFill>
                  <a:latin typeface="Fraunces Bold"/>
                </a:rPr>
                <a:t>ACCURACY OUTPUT OF NON IMPUTED MODEL</a:t>
              </a:r>
            </a:p>
          </p:txBody>
        </p:sp>
      </p:grpSp>
      <p:grpSp>
        <p:nvGrpSpPr>
          <p:cNvPr name="Group 8" id="8"/>
          <p:cNvGrpSpPr/>
          <p:nvPr/>
        </p:nvGrpSpPr>
        <p:grpSpPr>
          <a:xfrm rot="0">
            <a:off x="1172212" y="1450524"/>
            <a:ext cx="790514" cy="79051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B7B7"/>
            </a:solidFill>
            <a:ln w="19050" cap="sq">
              <a:solidFill>
                <a:srgbClr val="4C7D77"/>
              </a:solidFill>
              <a:prstDash val="solid"/>
              <a:miter/>
            </a:ln>
          </p:spPr>
        </p:sp>
        <p:sp>
          <p:nvSpPr>
            <p:cNvPr name="TextBox 10" id="10"/>
            <p:cNvSpPr txBox="true"/>
            <p:nvPr/>
          </p:nvSpPr>
          <p:spPr>
            <a:xfrm>
              <a:off x="76200" y="133350"/>
              <a:ext cx="660400" cy="603250"/>
            </a:xfrm>
            <a:prstGeom prst="rect">
              <a:avLst/>
            </a:prstGeom>
          </p:spPr>
          <p:txBody>
            <a:bodyPr anchor="ctr" rtlCol="false" tIns="50800" lIns="50800" bIns="50800" rIns="50800"/>
            <a:lstStyle/>
            <a:p>
              <a:pPr algn="ctr">
                <a:lnSpc>
                  <a:spcPts val="2499"/>
                </a:lnSpc>
              </a:pPr>
            </a:p>
          </p:txBody>
        </p:sp>
      </p:grpSp>
      <p:sp>
        <p:nvSpPr>
          <p:cNvPr name="Freeform 11" id="11"/>
          <p:cNvSpPr/>
          <p:nvPr/>
        </p:nvSpPr>
        <p:spPr>
          <a:xfrm flipH="false" flipV="false" rot="0">
            <a:off x="2598834" y="2913555"/>
            <a:ext cx="13429467" cy="6529989"/>
          </a:xfrm>
          <a:custGeom>
            <a:avLst/>
            <a:gdLst/>
            <a:ahLst/>
            <a:cxnLst/>
            <a:rect r="r" b="b" t="t" l="l"/>
            <a:pathLst>
              <a:path h="6529989" w="13429467">
                <a:moveTo>
                  <a:pt x="0" y="0"/>
                </a:moveTo>
                <a:lnTo>
                  <a:pt x="13429467" y="0"/>
                </a:lnTo>
                <a:lnTo>
                  <a:pt x="13429467" y="6529990"/>
                </a:lnTo>
                <a:lnTo>
                  <a:pt x="0" y="6529990"/>
                </a:lnTo>
                <a:lnTo>
                  <a:pt x="0" y="0"/>
                </a:lnTo>
                <a:close/>
              </a:path>
            </a:pathLst>
          </a:custGeom>
          <a:blipFill>
            <a:blip r:embed="rId4"/>
            <a:stretch>
              <a:fillRect l="0" t="0" r="0" b="0"/>
            </a:stretch>
          </a:blipFill>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E6FFFC"/>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55962" y="-1028700"/>
            <a:ext cx="2820508" cy="4114800"/>
          </a:xfrm>
          <a:custGeom>
            <a:avLst/>
            <a:gdLst/>
            <a:ahLst/>
            <a:cxnLst/>
            <a:rect r="r" b="b" t="t" l="l"/>
            <a:pathLst>
              <a:path h="4114800" w="2820508">
                <a:moveTo>
                  <a:pt x="0" y="0"/>
                </a:moveTo>
                <a:lnTo>
                  <a:pt x="2820508" y="0"/>
                </a:lnTo>
                <a:lnTo>
                  <a:pt x="282050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400000">
            <a:off x="1913663" y="7844291"/>
            <a:ext cx="2820508" cy="4114800"/>
          </a:xfrm>
          <a:custGeom>
            <a:avLst/>
            <a:gdLst/>
            <a:ahLst/>
            <a:cxnLst/>
            <a:rect r="r" b="b" t="t" l="l"/>
            <a:pathLst>
              <a:path h="4114800" w="2820508">
                <a:moveTo>
                  <a:pt x="2820509" y="0"/>
                </a:moveTo>
                <a:lnTo>
                  <a:pt x="0" y="0"/>
                </a:lnTo>
                <a:lnTo>
                  <a:pt x="0" y="4114800"/>
                </a:lnTo>
                <a:lnTo>
                  <a:pt x="2820509" y="4114800"/>
                </a:lnTo>
                <a:lnTo>
                  <a:pt x="2820509"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5400000">
            <a:off x="647146" y="5531404"/>
            <a:ext cx="2820508" cy="4114800"/>
          </a:xfrm>
          <a:custGeom>
            <a:avLst/>
            <a:gdLst/>
            <a:ahLst/>
            <a:cxnLst/>
            <a:rect r="r" b="b" t="t" l="l"/>
            <a:pathLst>
              <a:path h="4114800" w="2820508">
                <a:moveTo>
                  <a:pt x="2820508" y="0"/>
                </a:moveTo>
                <a:lnTo>
                  <a:pt x="0" y="0"/>
                </a:lnTo>
                <a:lnTo>
                  <a:pt x="0" y="4114800"/>
                </a:lnTo>
                <a:lnTo>
                  <a:pt x="2820508" y="4114800"/>
                </a:lnTo>
                <a:lnTo>
                  <a:pt x="2820508"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524713" y="1683922"/>
            <a:ext cx="16734587" cy="7957598"/>
            <a:chOff x="0" y="0"/>
            <a:chExt cx="4407463" cy="2095828"/>
          </a:xfrm>
        </p:grpSpPr>
        <p:sp>
          <p:nvSpPr>
            <p:cNvPr name="Freeform 6" id="6"/>
            <p:cNvSpPr/>
            <p:nvPr/>
          </p:nvSpPr>
          <p:spPr>
            <a:xfrm flipH="false" flipV="false" rot="0">
              <a:off x="0" y="0"/>
              <a:ext cx="4407463" cy="2095828"/>
            </a:xfrm>
            <a:custGeom>
              <a:avLst/>
              <a:gdLst/>
              <a:ahLst/>
              <a:cxnLst/>
              <a:rect r="r" b="b" t="t" l="l"/>
              <a:pathLst>
                <a:path h="2095828" w="4407463">
                  <a:moveTo>
                    <a:pt x="13879" y="0"/>
                  </a:moveTo>
                  <a:lnTo>
                    <a:pt x="4393584" y="0"/>
                  </a:lnTo>
                  <a:cubicBezTo>
                    <a:pt x="4397265" y="0"/>
                    <a:pt x="4400795" y="1462"/>
                    <a:pt x="4403398" y="4065"/>
                  </a:cubicBezTo>
                  <a:cubicBezTo>
                    <a:pt x="4406001" y="6668"/>
                    <a:pt x="4407463" y="10198"/>
                    <a:pt x="4407463" y="13879"/>
                  </a:cubicBezTo>
                  <a:lnTo>
                    <a:pt x="4407463" y="2081949"/>
                  </a:lnTo>
                  <a:cubicBezTo>
                    <a:pt x="4407463" y="2085630"/>
                    <a:pt x="4406001" y="2089160"/>
                    <a:pt x="4403398" y="2091763"/>
                  </a:cubicBezTo>
                  <a:cubicBezTo>
                    <a:pt x="4400795" y="2094366"/>
                    <a:pt x="4397265" y="2095828"/>
                    <a:pt x="4393584" y="2095828"/>
                  </a:cubicBezTo>
                  <a:lnTo>
                    <a:pt x="13879" y="2095828"/>
                  </a:lnTo>
                  <a:cubicBezTo>
                    <a:pt x="10198" y="2095828"/>
                    <a:pt x="6668" y="2094366"/>
                    <a:pt x="4065" y="2091763"/>
                  </a:cubicBezTo>
                  <a:cubicBezTo>
                    <a:pt x="1462" y="2089160"/>
                    <a:pt x="0" y="2085630"/>
                    <a:pt x="0" y="2081949"/>
                  </a:cubicBezTo>
                  <a:lnTo>
                    <a:pt x="0" y="13879"/>
                  </a:lnTo>
                  <a:cubicBezTo>
                    <a:pt x="0" y="10198"/>
                    <a:pt x="1462" y="6668"/>
                    <a:pt x="4065" y="4065"/>
                  </a:cubicBezTo>
                  <a:cubicBezTo>
                    <a:pt x="6668" y="1462"/>
                    <a:pt x="10198" y="0"/>
                    <a:pt x="13879" y="0"/>
                  </a:cubicBezTo>
                  <a:close/>
                </a:path>
              </a:pathLst>
            </a:custGeom>
            <a:solidFill>
              <a:srgbClr val="F5FFFE">
                <a:alpha val="84706"/>
              </a:srgbClr>
            </a:solidFill>
            <a:ln w="19050" cap="rnd">
              <a:solidFill>
                <a:srgbClr val="8BDFD5">
                  <a:alpha val="84706"/>
                </a:srgbClr>
              </a:solidFill>
              <a:prstDash val="solid"/>
              <a:round/>
            </a:ln>
          </p:spPr>
        </p:sp>
        <p:sp>
          <p:nvSpPr>
            <p:cNvPr name="TextBox 7" id="7"/>
            <p:cNvSpPr txBox="true"/>
            <p:nvPr/>
          </p:nvSpPr>
          <p:spPr>
            <a:xfrm>
              <a:off x="0" y="57150"/>
              <a:ext cx="4407463" cy="2038678"/>
            </a:xfrm>
            <a:prstGeom prst="rect">
              <a:avLst/>
            </a:prstGeom>
          </p:spPr>
          <p:txBody>
            <a:bodyPr anchor="ctr" rtlCol="false" tIns="50800" lIns="50800" bIns="50800" rIns="50800"/>
            <a:lstStyle/>
            <a:p>
              <a:pPr algn="just">
                <a:lnSpc>
                  <a:spcPts val="2499"/>
                </a:lnSpc>
              </a:pPr>
            </a:p>
          </p:txBody>
        </p:sp>
      </p:grpSp>
      <p:grpSp>
        <p:nvGrpSpPr>
          <p:cNvPr name="Group 8" id="8"/>
          <p:cNvGrpSpPr/>
          <p:nvPr/>
        </p:nvGrpSpPr>
        <p:grpSpPr>
          <a:xfrm rot="0">
            <a:off x="1172212" y="1288665"/>
            <a:ext cx="6336332" cy="790514"/>
            <a:chOff x="0" y="0"/>
            <a:chExt cx="1668828" cy="208201"/>
          </a:xfrm>
        </p:grpSpPr>
        <p:sp>
          <p:nvSpPr>
            <p:cNvPr name="Freeform 9" id="9"/>
            <p:cNvSpPr/>
            <p:nvPr/>
          </p:nvSpPr>
          <p:spPr>
            <a:xfrm flipH="false" flipV="false" rot="0">
              <a:off x="0" y="0"/>
              <a:ext cx="1668828" cy="208201"/>
            </a:xfrm>
            <a:custGeom>
              <a:avLst/>
              <a:gdLst/>
              <a:ahLst/>
              <a:cxnLst/>
              <a:rect r="r" b="b" t="t" l="l"/>
              <a:pathLst>
                <a:path h="208201" w="1668828">
                  <a:moveTo>
                    <a:pt x="61091" y="0"/>
                  </a:moveTo>
                  <a:lnTo>
                    <a:pt x="1607737" y="0"/>
                  </a:lnTo>
                  <a:cubicBezTo>
                    <a:pt x="1641477" y="0"/>
                    <a:pt x="1668828" y="27352"/>
                    <a:pt x="1668828" y="61091"/>
                  </a:cubicBezTo>
                  <a:lnTo>
                    <a:pt x="1668828" y="147110"/>
                  </a:lnTo>
                  <a:cubicBezTo>
                    <a:pt x="1668828" y="180850"/>
                    <a:pt x="1641477" y="208201"/>
                    <a:pt x="1607737" y="208201"/>
                  </a:cubicBezTo>
                  <a:lnTo>
                    <a:pt x="61091" y="208201"/>
                  </a:lnTo>
                  <a:cubicBezTo>
                    <a:pt x="27352" y="208201"/>
                    <a:pt x="0" y="180850"/>
                    <a:pt x="0" y="147110"/>
                  </a:cubicBezTo>
                  <a:lnTo>
                    <a:pt x="0" y="61091"/>
                  </a:lnTo>
                  <a:cubicBezTo>
                    <a:pt x="0" y="27352"/>
                    <a:pt x="27352" y="0"/>
                    <a:pt x="61091" y="0"/>
                  </a:cubicBezTo>
                  <a:close/>
                </a:path>
              </a:pathLst>
            </a:custGeom>
            <a:solidFill>
              <a:srgbClr val="8BDFD5"/>
            </a:solidFill>
            <a:ln w="19050" cap="rnd">
              <a:solidFill>
                <a:srgbClr val="4C7D77"/>
              </a:solidFill>
              <a:prstDash val="solid"/>
              <a:round/>
            </a:ln>
          </p:spPr>
        </p:sp>
        <p:sp>
          <p:nvSpPr>
            <p:cNvPr name="TextBox 10" id="10"/>
            <p:cNvSpPr txBox="true"/>
            <p:nvPr/>
          </p:nvSpPr>
          <p:spPr>
            <a:xfrm>
              <a:off x="0" y="66675"/>
              <a:ext cx="1668828" cy="141526"/>
            </a:xfrm>
            <a:prstGeom prst="rect">
              <a:avLst/>
            </a:prstGeom>
          </p:spPr>
          <p:txBody>
            <a:bodyPr anchor="ctr" rtlCol="false" tIns="50800" lIns="50800" bIns="50800" rIns="50800"/>
            <a:lstStyle/>
            <a:p>
              <a:pPr algn="ctr">
                <a:lnSpc>
                  <a:spcPts val="3199"/>
                </a:lnSpc>
              </a:pPr>
              <a:r>
                <a:rPr lang="en-US" sz="3199">
                  <a:solidFill>
                    <a:srgbClr val="000000"/>
                  </a:solidFill>
                  <a:latin typeface="Fraunces Bold"/>
                </a:rPr>
                <a:t>CONCLUSION</a:t>
              </a:r>
            </a:p>
          </p:txBody>
        </p:sp>
      </p:grpSp>
      <p:grpSp>
        <p:nvGrpSpPr>
          <p:cNvPr name="Group 11" id="11"/>
          <p:cNvGrpSpPr/>
          <p:nvPr/>
        </p:nvGrpSpPr>
        <p:grpSpPr>
          <a:xfrm rot="0">
            <a:off x="1028700" y="1288665"/>
            <a:ext cx="790514" cy="79051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B7B7"/>
            </a:solidFill>
            <a:ln w="19050" cap="sq">
              <a:solidFill>
                <a:srgbClr val="4C7D77"/>
              </a:solidFill>
              <a:prstDash val="solid"/>
              <a:miter/>
            </a:ln>
          </p:spPr>
        </p:sp>
        <p:sp>
          <p:nvSpPr>
            <p:cNvPr name="TextBox 13" id="13"/>
            <p:cNvSpPr txBox="true"/>
            <p:nvPr/>
          </p:nvSpPr>
          <p:spPr>
            <a:xfrm>
              <a:off x="76200" y="133350"/>
              <a:ext cx="660400" cy="603250"/>
            </a:xfrm>
            <a:prstGeom prst="rect">
              <a:avLst/>
            </a:prstGeom>
          </p:spPr>
          <p:txBody>
            <a:bodyPr anchor="ctr" rtlCol="false" tIns="50800" lIns="50800" bIns="50800" rIns="50800"/>
            <a:lstStyle/>
            <a:p>
              <a:pPr algn="ctr">
                <a:lnSpc>
                  <a:spcPts val="2499"/>
                </a:lnSpc>
              </a:pPr>
            </a:p>
          </p:txBody>
        </p:sp>
      </p:grpSp>
      <p:sp>
        <p:nvSpPr>
          <p:cNvPr name="TextBox 14" id="14"/>
          <p:cNvSpPr txBox="true"/>
          <p:nvPr/>
        </p:nvSpPr>
        <p:spPr>
          <a:xfrm rot="0">
            <a:off x="1557315" y="3100455"/>
            <a:ext cx="14707073" cy="5161865"/>
          </a:xfrm>
          <a:prstGeom prst="rect">
            <a:avLst/>
          </a:prstGeom>
        </p:spPr>
        <p:txBody>
          <a:bodyPr anchor="t" rtlCol="false" tIns="0" lIns="0" bIns="0" rIns="0">
            <a:spAutoFit/>
          </a:bodyPr>
          <a:lstStyle/>
          <a:p>
            <a:pPr>
              <a:lnSpc>
                <a:spcPts val="4106"/>
              </a:lnSpc>
              <a:spcBef>
                <a:spcPct val="0"/>
              </a:spcBef>
            </a:pPr>
            <a:r>
              <a:rPr lang="en-US" sz="4106">
                <a:solidFill>
                  <a:srgbClr val="1A282C"/>
                </a:solidFill>
                <a:latin typeface="Fraunces"/>
              </a:rPr>
              <a:t>Handling missing data is a critical step in the data preprocessing , as missing values can significantly impact the accuracy and reliability of analyses or machine learning models. The choice of a suitable strategy depends on various factors, such as the nature of the data, the reasons for missing values, and the overall goals of the analysis.  </a:t>
            </a:r>
          </a:p>
          <a:p>
            <a:pPr>
              <a:lnSpc>
                <a:spcPts val="4106"/>
              </a:lnSpc>
              <a:spcBef>
                <a:spcPct val="0"/>
              </a:spcBef>
            </a:pPr>
            <a:r>
              <a:rPr lang="en-US" sz="4106">
                <a:solidFill>
                  <a:srgbClr val="1A282C"/>
                </a:solidFill>
                <a:latin typeface="Fraunces"/>
              </a:rPr>
              <a:t>The implementations used is to explain different ways we can handle missing categorical data. The most widely used methods are Create a New Category (Random Category) for NAN Values and Most frequent category imputation.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6FFFC"/>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647146" y="-1028700"/>
            <a:ext cx="2820508" cy="4114800"/>
          </a:xfrm>
          <a:custGeom>
            <a:avLst/>
            <a:gdLst/>
            <a:ahLst/>
            <a:cxnLst/>
            <a:rect r="r" b="b" t="t" l="l"/>
            <a:pathLst>
              <a:path h="4114800" w="2820508">
                <a:moveTo>
                  <a:pt x="0" y="0"/>
                </a:moveTo>
                <a:lnTo>
                  <a:pt x="2820508" y="0"/>
                </a:lnTo>
                <a:lnTo>
                  <a:pt x="2820508" y="4114800"/>
                </a:lnTo>
                <a:lnTo>
                  <a:pt x="0" y="4114800"/>
                </a:lnTo>
                <a:lnTo>
                  <a:pt x="0" y="0"/>
                </a:lnTo>
                <a:close/>
              </a:path>
            </a:pathLst>
          </a:custGeom>
          <a:blipFill>
            <a:blip r:embed="rId2">
              <a:alphaModFix amt="7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55962" y="-1028700"/>
            <a:ext cx="2820508" cy="4114800"/>
          </a:xfrm>
          <a:custGeom>
            <a:avLst/>
            <a:gdLst/>
            <a:ahLst/>
            <a:cxnLst/>
            <a:rect r="r" b="b" t="t" l="l"/>
            <a:pathLst>
              <a:path h="4114800" w="2820508">
                <a:moveTo>
                  <a:pt x="0" y="0"/>
                </a:moveTo>
                <a:lnTo>
                  <a:pt x="2820508" y="0"/>
                </a:lnTo>
                <a:lnTo>
                  <a:pt x="282050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5400000">
            <a:off x="647146" y="5531404"/>
            <a:ext cx="2820508" cy="4114800"/>
          </a:xfrm>
          <a:custGeom>
            <a:avLst/>
            <a:gdLst/>
            <a:ahLst/>
            <a:cxnLst/>
            <a:rect r="r" b="b" t="t" l="l"/>
            <a:pathLst>
              <a:path h="4114800" w="2820508">
                <a:moveTo>
                  <a:pt x="2820508" y="0"/>
                </a:moveTo>
                <a:lnTo>
                  <a:pt x="0" y="0"/>
                </a:lnTo>
                <a:lnTo>
                  <a:pt x="0" y="4114800"/>
                </a:lnTo>
                <a:lnTo>
                  <a:pt x="2820508" y="4114800"/>
                </a:lnTo>
                <a:lnTo>
                  <a:pt x="2820508" y="0"/>
                </a:lnTo>
                <a:close/>
              </a:path>
            </a:pathLst>
          </a:custGeom>
          <a:blipFill>
            <a:blip r:embed="rId4">
              <a:alphaModFix amt="24000"/>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792112" y="1683922"/>
            <a:ext cx="16045853" cy="6919156"/>
            <a:chOff x="0" y="0"/>
            <a:chExt cx="4226068" cy="1822329"/>
          </a:xfrm>
        </p:grpSpPr>
        <p:sp>
          <p:nvSpPr>
            <p:cNvPr name="Freeform 6" id="6"/>
            <p:cNvSpPr/>
            <p:nvPr/>
          </p:nvSpPr>
          <p:spPr>
            <a:xfrm flipH="false" flipV="false" rot="0">
              <a:off x="0" y="0"/>
              <a:ext cx="4226068" cy="1822329"/>
            </a:xfrm>
            <a:custGeom>
              <a:avLst/>
              <a:gdLst/>
              <a:ahLst/>
              <a:cxnLst/>
              <a:rect r="r" b="b" t="t" l="l"/>
              <a:pathLst>
                <a:path h="1822329" w="4226068">
                  <a:moveTo>
                    <a:pt x="14475" y="0"/>
                  </a:moveTo>
                  <a:lnTo>
                    <a:pt x="4211594" y="0"/>
                  </a:lnTo>
                  <a:cubicBezTo>
                    <a:pt x="4219588" y="0"/>
                    <a:pt x="4226068" y="6481"/>
                    <a:pt x="4226068" y="14475"/>
                  </a:cubicBezTo>
                  <a:lnTo>
                    <a:pt x="4226068" y="1807855"/>
                  </a:lnTo>
                  <a:cubicBezTo>
                    <a:pt x="4226068" y="1815849"/>
                    <a:pt x="4219588" y="1822329"/>
                    <a:pt x="4211594" y="1822329"/>
                  </a:cubicBezTo>
                  <a:lnTo>
                    <a:pt x="14475" y="1822329"/>
                  </a:lnTo>
                  <a:cubicBezTo>
                    <a:pt x="6481" y="1822329"/>
                    <a:pt x="0" y="1815849"/>
                    <a:pt x="0" y="1807855"/>
                  </a:cubicBezTo>
                  <a:lnTo>
                    <a:pt x="0" y="14475"/>
                  </a:lnTo>
                  <a:cubicBezTo>
                    <a:pt x="0" y="6481"/>
                    <a:pt x="6481" y="0"/>
                    <a:pt x="14475" y="0"/>
                  </a:cubicBezTo>
                  <a:close/>
                </a:path>
              </a:pathLst>
            </a:custGeom>
            <a:solidFill>
              <a:srgbClr val="F5FFFE">
                <a:alpha val="84706"/>
              </a:srgbClr>
            </a:solidFill>
            <a:ln w="19050" cap="rnd">
              <a:solidFill>
                <a:srgbClr val="8BDFD5">
                  <a:alpha val="84706"/>
                </a:srgbClr>
              </a:solidFill>
              <a:prstDash val="solid"/>
              <a:round/>
            </a:ln>
          </p:spPr>
        </p:sp>
        <p:sp>
          <p:nvSpPr>
            <p:cNvPr name="TextBox 7" id="7"/>
            <p:cNvSpPr txBox="true"/>
            <p:nvPr/>
          </p:nvSpPr>
          <p:spPr>
            <a:xfrm>
              <a:off x="0" y="57150"/>
              <a:ext cx="4226068" cy="1765179"/>
            </a:xfrm>
            <a:prstGeom prst="rect">
              <a:avLst/>
            </a:prstGeom>
          </p:spPr>
          <p:txBody>
            <a:bodyPr anchor="ctr" rtlCol="false" tIns="50800" lIns="50800" bIns="50800" rIns="50800"/>
            <a:lstStyle/>
            <a:p>
              <a:pPr algn="ctr">
                <a:lnSpc>
                  <a:spcPts val="2499"/>
                </a:lnSpc>
              </a:pPr>
            </a:p>
          </p:txBody>
        </p:sp>
      </p:grpSp>
      <p:sp>
        <p:nvSpPr>
          <p:cNvPr name="Freeform 8" id="8"/>
          <p:cNvSpPr/>
          <p:nvPr/>
        </p:nvSpPr>
        <p:spPr>
          <a:xfrm flipH="true" flipV="false" rot="-5400000">
            <a:off x="1913663" y="7844291"/>
            <a:ext cx="2820508" cy="4114800"/>
          </a:xfrm>
          <a:custGeom>
            <a:avLst/>
            <a:gdLst/>
            <a:ahLst/>
            <a:cxnLst/>
            <a:rect r="r" b="b" t="t" l="l"/>
            <a:pathLst>
              <a:path h="4114800" w="2820508">
                <a:moveTo>
                  <a:pt x="2820509" y="0"/>
                </a:moveTo>
                <a:lnTo>
                  <a:pt x="0" y="0"/>
                </a:lnTo>
                <a:lnTo>
                  <a:pt x="0" y="4114800"/>
                </a:lnTo>
                <a:lnTo>
                  <a:pt x="2820509" y="4114800"/>
                </a:lnTo>
                <a:lnTo>
                  <a:pt x="2820509" y="0"/>
                </a:lnTo>
                <a:close/>
              </a:path>
            </a:pathLst>
          </a:custGeom>
          <a:blipFill>
            <a:blip r:embed="rId4">
              <a:alphaModFix amt="24000"/>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1172212" y="1250097"/>
            <a:ext cx="5305733" cy="790514"/>
            <a:chOff x="0" y="0"/>
            <a:chExt cx="1397395" cy="208201"/>
          </a:xfrm>
        </p:grpSpPr>
        <p:sp>
          <p:nvSpPr>
            <p:cNvPr name="Freeform 10" id="10"/>
            <p:cNvSpPr/>
            <p:nvPr/>
          </p:nvSpPr>
          <p:spPr>
            <a:xfrm flipH="false" flipV="false" rot="0">
              <a:off x="0" y="0"/>
              <a:ext cx="1397395" cy="208201"/>
            </a:xfrm>
            <a:custGeom>
              <a:avLst/>
              <a:gdLst/>
              <a:ahLst/>
              <a:cxnLst/>
              <a:rect r="r" b="b" t="t" l="l"/>
              <a:pathLst>
                <a:path h="208201" w="1397395">
                  <a:moveTo>
                    <a:pt x="72958" y="0"/>
                  </a:moveTo>
                  <a:lnTo>
                    <a:pt x="1324437" y="0"/>
                  </a:lnTo>
                  <a:cubicBezTo>
                    <a:pt x="1364730" y="0"/>
                    <a:pt x="1397395" y="32664"/>
                    <a:pt x="1397395" y="72958"/>
                  </a:cubicBezTo>
                  <a:lnTo>
                    <a:pt x="1397395" y="135243"/>
                  </a:lnTo>
                  <a:cubicBezTo>
                    <a:pt x="1397395" y="154593"/>
                    <a:pt x="1389708" y="173150"/>
                    <a:pt x="1376026" y="186832"/>
                  </a:cubicBezTo>
                  <a:cubicBezTo>
                    <a:pt x="1362343" y="200515"/>
                    <a:pt x="1343786" y="208201"/>
                    <a:pt x="1324437" y="208201"/>
                  </a:cubicBezTo>
                  <a:lnTo>
                    <a:pt x="72958" y="208201"/>
                  </a:lnTo>
                  <a:cubicBezTo>
                    <a:pt x="53608" y="208201"/>
                    <a:pt x="35051" y="200515"/>
                    <a:pt x="21369" y="186832"/>
                  </a:cubicBezTo>
                  <a:cubicBezTo>
                    <a:pt x="7687" y="173150"/>
                    <a:pt x="0" y="154593"/>
                    <a:pt x="0" y="135243"/>
                  </a:cubicBezTo>
                  <a:lnTo>
                    <a:pt x="0" y="72958"/>
                  </a:lnTo>
                  <a:cubicBezTo>
                    <a:pt x="0" y="53608"/>
                    <a:pt x="7687" y="35051"/>
                    <a:pt x="21369" y="21369"/>
                  </a:cubicBezTo>
                  <a:cubicBezTo>
                    <a:pt x="35051" y="7687"/>
                    <a:pt x="53608" y="0"/>
                    <a:pt x="72958" y="0"/>
                  </a:cubicBezTo>
                  <a:close/>
                </a:path>
              </a:pathLst>
            </a:custGeom>
            <a:solidFill>
              <a:srgbClr val="8BDFD5"/>
            </a:solidFill>
            <a:ln w="19050" cap="rnd">
              <a:solidFill>
                <a:srgbClr val="4C7D77"/>
              </a:solidFill>
              <a:prstDash val="solid"/>
              <a:round/>
            </a:ln>
          </p:spPr>
        </p:sp>
        <p:sp>
          <p:nvSpPr>
            <p:cNvPr name="TextBox 11" id="11"/>
            <p:cNvSpPr txBox="true"/>
            <p:nvPr/>
          </p:nvSpPr>
          <p:spPr>
            <a:xfrm>
              <a:off x="0" y="57150"/>
              <a:ext cx="1397395" cy="151051"/>
            </a:xfrm>
            <a:prstGeom prst="rect">
              <a:avLst/>
            </a:prstGeom>
          </p:spPr>
          <p:txBody>
            <a:bodyPr anchor="ctr" rtlCol="false" tIns="50800" lIns="50800" bIns="50800" rIns="50800"/>
            <a:lstStyle/>
            <a:p>
              <a:pPr algn="ctr">
                <a:lnSpc>
                  <a:spcPts val="2499"/>
                </a:lnSpc>
              </a:pPr>
            </a:p>
          </p:txBody>
        </p:sp>
      </p:grpSp>
      <p:grpSp>
        <p:nvGrpSpPr>
          <p:cNvPr name="Group 12" id="12"/>
          <p:cNvGrpSpPr/>
          <p:nvPr/>
        </p:nvGrpSpPr>
        <p:grpSpPr>
          <a:xfrm rot="0">
            <a:off x="1028700" y="1250097"/>
            <a:ext cx="790514" cy="79051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B7B7"/>
            </a:solidFill>
            <a:ln w="19050" cap="sq">
              <a:solidFill>
                <a:srgbClr val="4C7D77"/>
              </a:solidFill>
              <a:prstDash val="solid"/>
              <a:miter/>
            </a:ln>
          </p:spPr>
        </p:sp>
        <p:sp>
          <p:nvSpPr>
            <p:cNvPr name="TextBox 14" id="14"/>
            <p:cNvSpPr txBox="true"/>
            <p:nvPr/>
          </p:nvSpPr>
          <p:spPr>
            <a:xfrm>
              <a:off x="76200" y="133350"/>
              <a:ext cx="660400" cy="603250"/>
            </a:xfrm>
            <a:prstGeom prst="rect">
              <a:avLst/>
            </a:prstGeom>
          </p:spPr>
          <p:txBody>
            <a:bodyPr anchor="ctr" rtlCol="false" tIns="50800" lIns="50800" bIns="50800" rIns="50800"/>
            <a:lstStyle/>
            <a:p>
              <a:pPr algn="ctr">
                <a:lnSpc>
                  <a:spcPts val="2499"/>
                </a:lnSpc>
              </a:pPr>
            </a:p>
          </p:txBody>
        </p:sp>
      </p:grpSp>
      <p:sp>
        <p:nvSpPr>
          <p:cNvPr name="Freeform 15" id="15"/>
          <p:cNvSpPr/>
          <p:nvPr/>
        </p:nvSpPr>
        <p:spPr>
          <a:xfrm flipH="false" flipV="false" rot="0">
            <a:off x="8815039" y="3800233"/>
            <a:ext cx="7772792" cy="4271528"/>
          </a:xfrm>
          <a:custGeom>
            <a:avLst/>
            <a:gdLst/>
            <a:ahLst/>
            <a:cxnLst/>
            <a:rect r="r" b="b" t="t" l="l"/>
            <a:pathLst>
              <a:path h="4271528" w="7772792">
                <a:moveTo>
                  <a:pt x="0" y="0"/>
                </a:moveTo>
                <a:lnTo>
                  <a:pt x="7772792" y="0"/>
                </a:lnTo>
                <a:lnTo>
                  <a:pt x="7772792" y="4271528"/>
                </a:lnTo>
                <a:lnTo>
                  <a:pt x="0" y="4271528"/>
                </a:lnTo>
                <a:lnTo>
                  <a:pt x="0" y="0"/>
                </a:lnTo>
                <a:close/>
              </a:path>
            </a:pathLst>
          </a:custGeom>
          <a:blipFill>
            <a:blip r:embed="rId6"/>
            <a:stretch>
              <a:fillRect l="-4960" t="0" r="-4681" b="-5973"/>
            </a:stretch>
          </a:blipFill>
        </p:spPr>
      </p:sp>
      <p:sp>
        <p:nvSpPr>
          <p:cNvPr name="TextBox 16" id="16"/>
          <p:cNvSpPr txBox="true"/>
          <p:nvPr/>
        </p:nvSpPr>
        <p:spPr>
          <a:xfrm rot="0">
            <a:off x="2009627" y="1277054"/>
            <a:ext cx="4210347" cy="669925"/>
          </a:xfrm>
          <a:prstGeom prst="rect">
            <a:avLst/>
          </a:prstGeom>
        </p:spPr>
        <p:txBody>
          <a:bodyPr anchor="t" rtlCol="false" tIns="0" lIns="0" bIns="0" rIns="0">
            <a:spAutoFit/>
          </a:bodyPr>
          <a:lstStyle/>
          <a:p>
            <a:pPr>
              <a:lnSpc>
                <a:spcPts val="5599"/>
              </a:lnSpc>
            </a:pPr>
            <a:r>
              <a:rPr lang="en-US" sz="3999">
                <a:solidFill>
                  <a:srgbClr val="000000"/>
                </a:solidFill>
                <a:latin typeface="Fraunces Heavy"/>
              </a:rPr>
              <a:t>Introduction</a:t>
            </a:r>
          </a:p>
        </p:txBody>
      </p:sp>
      <p:sp>
        <p:nvSpPr>
          <p:cNvPr name="TextBox 17" id="17"/>
          <p:cNvSpPr txBox="true"/>
          <p:nvPr/>
        </p:nvSpPr>
        <p:spPr>
          <a:xfrm rot="0">
            <a:off x="3825078" y="2356855"/>
            <a:ext cx="10027275" cy="669925"/>
          </a:xfrm>
          <a:prstGeom prst="rect">
            <a:avLst/>
          </a:prstGeom>
        </p:spPr>
        <p:txBody>
          <a:bodyPr anchor="t" rtlCol="false" tIns="0" lIns="0" bIns="0" rIns="0">
            <a:spAutoFit/>
          </a:bodyPr>
          <a:lstStyle/>
          <a:p>
            <a:pPr algn="ctr">
              <a:lnSpc>
                <a:spcPts val="5599"/>
              </a:lnSpc>
            </a:pPr>
            <a:r>
              <a:rPr lang="en-US" sz="3999">
                <a:solidFill>
                  <a:srgbClr val="000000"/>
                </a:solidFill>
                <a:latin typeface="Fraunces Bold"/>
              </a:rPr>
              <a:t>What is  Categorical data?</a:t>
            </a:r>
          </a:p>
        </p:txBody>
      </p:sp>
      <p:sp>
        <p:nvSpPr>
          <p:cNvPr name="TextBox 18" id="18"/>
          <p:cNvSpPr txBox="true"/>
          <p:nvPr/>
        </p:nvSpPr>
        <p:spPr>
          <a:xfrm rot="0">
            <a:off x="1028700" y="3752608"/>
            <a:ext cx="7299569" cy="4857657"/>
          </a:xfrm>
          <a:prstGeom prst="rect">
            <a:avLst/>
          </a:prstGeom>
        </p:spPr>
        <p:txBody>
          <a:bodyPr anchor="t" rtlCol="false" tIns="0" lIns="0" bIns="0" rIns="0">
            <a:spAutoFit/>
          </a:bodyPr>
          <a:lstStyle/>
          <a:p>
            <a:pPr algn="just">
              <a:lnSpc>
                <a:spcPts val="3861"/>
              </a:lnSpc>
            </a:pPr>
            <a:r>
              <a:rPr lang="en-US" sz="2758">
                <a:solidFill>
                  <a:srgbClr val="000000"/>
                </a:solidFill>
                <a:latin typeface="Fraunces"/>
              </a:rPr>
              <a:t>Categorical data is a type of data that represents categories or labels. These categories can take on values that are often represented by labels or names and do not have a natural numerical order. </a:t>
            </a:r>
          </a:p>
          <a:p>
            <a:pPr algn="just">
              <a:lnSpc>
                <a:spcPts val="3861"/>
              </a:lnSpc>
            </a:pPr>
            <a:r>
              <a:rPr lang="en-US" sz="2758">
                <a:solidFill>
                  <a:srgbClr val="000000"/>
                </a:solidFill>
                <a:latin typeface="Fraunces"/>
              </a:rPr>
              <a:t>There are two main types of categorical data:</a:t>
            </a:r>
          </a:p>
          <a:p>
            <a:pPr algn="just" marL="595494" indent="-297747" lvl="1">
              <a:lnSpc>
                <a:spcPts val="3861"/>
              </a:lnSpc>
              <a:buFont typeface="Arial"/>
              <a:buChar char="•"/>
            </a:pPr>
            <a:r>
              <a:rPr lang="en-US" sz="2758">
                <a:solidFill>
                  <a:srgbClr val="000000"/>
                </a:solidFill>
                <a:latin typeface="Fraunces"/>
              </a:rPr>
              <a:t>Nominal Data</a:t>
            </a:r>
          </a:p>
          <a:p>
            <a:pPr algn="just" marL="595494" indent="-297747" lvl="1">
              <a:lnSpc>
                <a:spcPts val="3861"/>
              </a:lnSpc>
              <a:buFont typeface="Arial"/>
              <a:buChar char="•"/>
            </a:pPr>
            <a:r>
              <a:rPr lang="en-US" sz="2758">
                <a:solidFill>
                  <a:srgbClr val="000000"/>
                </a:solidFill>
                <a:latin typeface="Fraunces"/>
              </a:rPr>
              <a:t>Ordinal Data</a:t>
            </a:r>
          </a:p>
          <a:p>
            <a:pPr algn="just">
              <a:lnSpc>
                <a:spcPts val="3861"/>
              </a:lnSpc>
            </a:pP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E6FFFC"/>
        </a:solidFill>
      </p:bgPr>
    </p:bg>
    <p:spTree>
      <p:nvGrpSpPr>
        <p:cNvPr id="1" name=""/>
        <p:cNvGrpSpPr/>
        <p:nvPr/>
      </p:nvGrpSpPr>
      <p:grpSpPr>
        <a:xfrm>
          <a:off x="0" y="0"/>
          <a:ext cx="0" cy="0"/>
          <a:chOff x="0" y="0"/>
          <a:chExt cx="0" cy="0"/>
        </a:xfrm>
      </p:grpSpPr>
      <p:sp>
        <p:nvSpPr>
          <p:cNvPr name="TextBox 2" id="2"/>
          <p:cNvSpPr txBox="true"/>
          <p:nvPr/>
        </p:nvSpPr>
        <p:spPr>
          <a:xfrm rot="0">
            <a:off x="1720375" y="3486209"/>
            <a:ext cx="15069312" cy="2838333"/>
          </a:xfrm>
          <a:prstGeom prst="rect">
            <a:avLst/>
          </a:prstGeom>
        </p:spPr>
        <p:txBody>
          <a:bodyPr anchor="t" rtlCol="false" tIns="0" lIns="0" bIns="0" rIns="0">
            <a:spAutoFit/>
          </a:bodyPr>
          <a:lstStyle/>
          <a:p>
            <a:pPr marL="970554" indent="-485277" lvl="1">
              <a:lnSpc>
                <a:spcPts val="4495"/>
              </a:lnSpc>
              <a:buFont typeface="Arial"/>
              <a:buChar char="•"/>
            </a:pPr>
            <a:r>
              <a:rPr lang="en-US" sz="4495">
                <a:solidFill>
                  <a:srgbClr val="1A282C"/>
                </a:solidFill>
                <a:latin typeface="Fraunces"/>
              </a:rPr>
              <a:t>Kaggle Dataset Link:</a:t>
            </a:r>
            <a:r>
              <a:rPr lang="en-US" sz="4495">
                <a:solidFill>
                  <a:srgbClr val="1A282C"/>
                </a:solidFill>
                <a:latin typeface="Fraunces"/>
              </a:rPr>
              <a:t>https://www.kaggle.com/c/titanic/data</a:t>
            </a:r>
          </a:p>
          <a:p>
            <a:pPr>
              <a:lnSpc>
                <a:spcPts val="4495"/>
              </a:lnSpc>
            </a:pPr>
          </a:p>
          <a:p>
            <a:pPr algn="l" marL="970554" indent="-485277" lvl="1">
              <a:lnSpc>
                <a:spcPts val="4495"/>
              </a:lnSpc>
              <a:buFont typeface="Arial"/>
              <a:buChar char="•"/>
            </a:pPr>
            <a:r>
              <a:rPr lang="en-US" sz="4495">
                <a:solidFill>
                  <a:srgbClr val="1A282C"/>
                </a:solidFill>
                <a:latin typeface="Fraunces"/>
              </a:rPr>
              <a:t> tutorialspoint.com/how-to-handle-missing-values-of-categorical-variables-in-python</a:t>
            </a:r>
          </a:p>
        </p:txBody>
      </p:sp>
      <p:sp>
        <p:nvSpPr>
          <p:cNvPr name="Freeform 3" id="3"/>
          <p:cNvSpPr/>
          <p:nvPr/>
        </p:nvSpPr>
        <p:spPr>
          <a:xfrm flipH="false" flipV="false" rot="-5400000">
            <a:off x="55962" y="-1028700"/>
            <a:ext cx="2820508" cy="4114800"/>
          </a:xfrm>
          <a:custGeom>
            <a:avLst/>
            <a:gdLst/>
            <a:ahLst/>
            <a:cxnLst/>
            <a:rect r="r" b="b" t="t" l="l"/>
            <a:pathLst>
              <a:path h="4114800" w="2820508">
                <a:moveTo>
                  <a:pt x="0" y="0"/>
                </a:moveTo>
                <a:lnTo>
                  <a:pt x="2820508" y="0"/>
                </a:lnTo>
                <a:lnTo>
                  <a:pt x="282050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5400000">
            <a:off x="647146" y="5531404"/>
            <a:ext cx="2820508" cy="4114800"/>
          </a:xfrm>
          <a:custGeom>
            <a:avLst/>
            <a:gdLst/>
            <a:ahLst/>
            <a:cxnLst/>
            <a:rect r="r" b="b" t="t" l="l"/>
            <a:pathLst>
              <a:path h="4114800" w="2820508">
                <a:moveTo>
                  <a:pt x="2820508" y="0"/>
                </a:moveTo>
                <a:lnTo>
                  <a:pt x="0" y="0"/>
                </a:lnTo>
                <a:lnTo>
                  <a:pt x="0" y="4114800"/>
                </a:lnTo>
                <a:lnTo>
                  <a:pt x="2820508" y="4114800"/>
                </a:lnTo>
                <a:lnTo>
                  <a:pt x="2820508"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5400000">
            <a:off x="1913663" y="7844291"/>
            <a:ext cx="2820508" cy="4114800"/>
          </a:xfrm>
          <a:custGeom>
            <a:avLst/>
            <a:gdLst/>
            <a:ahLst/>
            <a:cxnLst/>
            <a:rect r="r" b="b" t="t" l="l"/>
            <a:pathLst>
              <a:path h="4114800" w="2820508">
                <a:moveTo>
                  <a:pt x="2820509" y="0"/>
                </a:moveTo>
                <a:lnTo>
                  <a:pt x="0" y="0"/>
                </a:lnTo>
                <a:lnTo>
                  <a:pt x="0" y="4114800"/>
                </a:lnTo>
                <a:lnTo>
                  <a:pt x="2820509" y="4114800"/>
                </a:lnTo>
                <a:lnTo>
                  <a:pt x="2820509"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2213151" y="1648440"/>
            <a:ext cx="6336332" cy="790514"/>
            <a:chOff x="0" y="0"/>
            <a:chExt cx="1668828" cy="208201"/>
          </a:xfrm>
        </p:grpSpPr>
        <p:sp>
          <p:nvSpPr>
            <p:cNvPr name="Freeform 7" id="7"/>
            <p:cNvSpPr/>
            <p:nvPr/>
          </p:nvSpPr>
          <p:spPr>
            <a:xfrm flipH="false" flipV="false" rot="0">
              <a:off x="0" y="0"/>
              <a:ext cx="1668828" cy="208201"/>
            </a:xfrm>
            <a:custGeom>
              <a:avLst/>
              <a:gdLst/>
              <a:ahLst/>
              <a:cxnLst/>
              <a:rect r="r" b="b" t="t" l="l"/>
              <a:pathLst>
                <a:path h="208201" w="1668828">
                  <a:moveTo>
                    <a:pt x="61091" y="0"/>
                  </a:moveTo>
                  <a:lnTo>
                    <a:pt x="1607737" y="0"/>
                  </a:lnTo>
                  <a:cubicBezTo>
                    <a:pt x="1641477" y="0"/>
                    <a:pt x="1668828" y="27352"/>
                    <a:pt x="1668828" y="61091"/>
                  </a:cubicBezTo>
                  <a:lnTo>
                    <a:pt x="1668828" y="147110"/>
                  </a:lnTo>
                  <a:cubicBezTo>
                    <a:pt x="1668828" y="180850"/>
                    <a:pt x="1641477" y="208201"/>
                    <a:pt x="1607737" y="208201"/>
                  </a:cubicBezTo>
                  <a:lnTo>
                    <a:pt x="61091" y="208201"/>
                  </a:lnTo>
                  <a:cubicBezTo>
                    <a:pt x="27352" y="208201"/>
                    <a:pt x="0" y="180850"/>
                    <a:pt x="0" y="147110"/>
                  </a:cubicBezTo>
                  <a:lnTo>
                    <a:pt x="0" y="61091"/>
                  </a:lnTo>
                  <a:cubicBezTo>
                    <a:pt x="0" y="27352"/>
                    <a:pt x="27352" y="0"/>
                    <a:pt x="61091" y="0"/>
                  </a:cubicBezTo>
                  <a:close/>
                </a:path>
              </a:pathLst>
            </a:custGeom>
            <a:solidFill>
              <a:srgbClr val="8BDFD5"/>
            </a:solidFill>
            <a:ln w="19050" cap="rnd">
              <a:solidFill>
                <a:srgbClr val="4C7D77"/>
              </a:solidFill>
              <a:prstDash val="solid"/>
              <a:round/>
            </a:ln>
          </p:spPr>
        </p:sp>
        <p:sp>
          <p:nvSpPr>
            <p:cNvPr name="TextBox 8" id="8"/>
            <p:cNvSpPr txBox="true"/>
            <p:nvPr/>
          </p:nvSpPr>
          <p:spPr>
            <a:xfrm>
              <a:off x="0" y="66675"/>
              <a:ext cx="1668828" cy="141526"/>
            </a:xfrm>
            <a:prstGeom prst="rect">
              <a:avLst/>
            </a:prstGeom>
          </p:spPr>
          <p:txBody>
            <a:bodyPr anchor="ctr" rtlCol="false" tIns="50800" lIns="50800" bIns="50800" rIns="50800"/>
            <a:lstStyle/>
            <a:p>
              <a:pPr algn="ctr">
                <a:lnSpc>
                  <a:spcPts val="2899"/>
                </a:lnSpc>
              </a:pPr>
              <a:r>
                <a:rPr lang="en-US" sz="2899">
                  <a:solidFill>
                    <a:srgbClr val="000000"/>
                  </a:solidFill>
                  <a:latin typeface="Fraunces Bold"/>
                </a:rPr>
                <a:t>REFERENCES</a:t>
              </a:r>
            </a:p>
          </p:txBody>
        </p:sp>
      </p:grpSp>
      <p:grpSp>
        <p:nvGrpSpPr>
          <p:cNvPr name="Group 9" id="9"/>
          <p:cNvGrpSpPr/>
          <p:nvPr/>
        </p:nvGrpSpPr>
        <p:grpSpPr>
          <a:xfrm rot="0">
            <a:off x="2213151" y="1648440"/>
            <a:ext cx="790514" cy="79051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B7B7"/>
            </a:solidFill>
            <a:ln w="19050" cap="sq">
              <a:solidFill>
                <a:srgbClr val="4C7D77"/>
              </a:solidFill>
              <a:prstDash val="solid"/>
              <a:miter/>
            </a:ln>
          </p:spPr>
        </p:sp>
        <p:sp>
          <p:nvSpPr>
            <p:cNvPr name="TextBox 11" id="11"/>
            <p:cNvSpPr txBox="true"/>
            <p:nvPr/>
          </p:nvSpPr>
          <p:spPr>
            <a:xfrm>
              <a:off x="76200" y="133350"/>
              <a:ext cx="660400" cy="603250"/>
            </a:xfrm>
            <a:prstGeom prst="rect">
              <a:avLst/>
            </a:prstGeom>
          </p:spPr>
          <p:txBody>
            <a:bodyPr anchor="ctr" rtlCol="false" tIns="50800" lIns="50800" bIns="50800" rIns="50800"/>
            <a:lstStyle/>
            <a:p>
              <a:pPr algn="ctr">
                <a:lnSpc>
                  <a:spcPts val="2499"/>
                </a:lnSpc>
              </a:pPr>
            </a:p>
          </p:txBody>
        </p:sp>
      </p:gr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E6FFFC"/>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647146" y="-1028700"/>
            <a:ext cx="2820508" cy="4114800"/>
          </a:xfrm>
          <a:custGeom>
            <a:avLst/>
            <a:gdLst/>
            <a:ahLst/>
            <a:cxnLst/>
            <a:rect r="r" b="b" t="t" l="l"/>
            <a:pathLst>
              <a:path h="4114800" w="2820508">
                <a:moveTo>
                  <a:pt x="0" y="0"/>
                </a:moveTo>
                <a:lnTo>
                  <a:pt x="2820508" y="0"/>
                </a:lnTo>
                <a:lnTo>
                  <a:pt x="2820508" y="4114800"/>
                </a:lnTo>
                <a:lnTo>
                  <a:pt x="0" y="4114800"/>
                </a:lnTo>
                <a:lnTo>
                  <a:pt x="0" y="0"/>
                </a:lnTo>
                <a:close/>
              </a:path>
            </a:pathLst>
          </a:custGeom>
          <a:blipFill>
            <a:blip r:embed="rId2">
              <a:alphaModFix amt="7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55962" y="-1028700"/>
            <a:ext cx="2820508" cy="4114800"/>
          </a:xfrm>
          <a:custGeom>
            <a:avLst/>
            <a:gdLst/>
            <a:ahLst/>
            <a:cxnLst/>
            <a:rect r="r" b="b" t="t" l="l"/>
            <a:pathLst>
              <a:path h="4114800" w="2820508">
                <a:moveTo>
                  <a:pt x="0" y="0"/>
                </a:moveTo>
                <a:lnTo>
                  <a:pt x="2820508" y="0"/>
                </a:lnTo>
                <a:lnTo>
                  <a:pt x="282050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5400000">
            <a:off x="647146" y="5531404"/>
            <a:ext cx="2820508" cy="4114800"/>
          </a:xfrm>
          <a:custGeom>
            <a:avLst/>
            <a:gdLst/>
            <a:ahLst/>
            <a:cxnLst/>
            <a:rect r="r" b="b" t="t" l="l"/>
            <a:pathLst>
              <a:path h="4114800" w="2820508">
                <a:moveTo>
                  <a:pt x="2820508" y="0"/>
                </a:moveTo>
                <a:lnTo>
                  <a:pt x="0" y="0"/>
                </a:lnTo>
                <a:lnTo>
                  <a:pt x="0" y="4114800"/>
                </a:lnTo>
                <a:lnTo>
                  <a:pt x="2820508" y="4114800"/>
                </a:lnTo>
                <a:lnTo>
                  <a:pt x="2820508" y="0"/>
                </a:lnTo>
                <a:close/>
              </a:path>
            </a:pathLst>
          </a:custGeom>
          <a:blipFill>
            <a:blip r:embed="rId4">
              <a:alphaModFix amt="24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5400000">
            <a:off x="1913663" y="7844291"/>
            <a:ext cx="2820508" cy="4114800"/>
          </a:xfrm>
          <a:custGeom>
            <a:avLst/>
            <a:gdLst/>
            <a:ahLst/>
            <a:cxnLst/>
            <a:rect r="r" b="b" t="t" l="l"/>
            <a:pathLst>
              <a:path h="4114800" w="2820508">
                <a:moveTo>
                  <a:pt x="2820509" y="0"/>
                </a:moveTo>
                <a:lnTo>
                  <a:pt x="0" y="0"/>
                </a:lnTo>
                <a:lnTo>
                  <a:pt x="0" y="4114800"/>
                </a:lnTo>
                <a:lnTo>
                  <a:pt x="2820509" y="4114800"/>
                </a:lnTo>
                <a:lnTo>
                  <a:pt x="2820509" y="0"/>
                </a:lnTo>
                <a:close/>
              </a:path>
            </a:pathLst>
          </a:custGeom>
          <a:blipFill>
            <a:blip r:embed="rId4">
              <a:alphaModFix amt="24000"/>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466216" y="4045964"/>
            <a:ext cx="15036702" cy="2195072"/>
          </a:xfrm>
          <a:prstGeom prst="rect">
            <a:avLst/>
          </a:prstGeom>
        </p:spPr>
        <p:txBody>
          <a:bodyPr anchor="t" rtlCol="false" tIns="0" lIns="0" bIns="0" rIns="0">
            <a:spAutoFit/>
          </a:bodyPr>
          <a:lstStyle/>
          <a:p>
            <a:pPr algn="ctr">
              <a:lnSpc>
                <a:spcPts val="17284"/>
              </a:lnSpc>
            </a:pPr>
            <a:r>
              <a:rPr lang="en-US" sz="14403">
                <a:solidFill>
                  <a:srgbClr val="000000"/>
                </a:solidFill>
                <a:latin typeface="Fraunces Heavy"/>
              </a:rPr>
              <a:t>Thank You</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6FFFC"/>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647146" y="-1028700"/>
            <a:ext cx="2820508" cy="4114800"/>
          </a:xfrm>
          <a:custGeom>
            <a:avLst/>
            <a:gdLst/>
            <a:ahLst/>
            <a:cxnLst/>
            <a:rect r="r" b="b" t="t" l="l"/>
            <a:pathLst>
              <a:path h="4114800" w="2820508">
                <a:moveTo>
                  <a:pt x="0" y="0"/>
                </a:moveTo>
                <a:lnTo>
                  <a:pt x="2820508" y="0"/>
                </a:lnTo>
                <a:lnTo>
                  <a:pt x="2820508" y="4114800"/>
                </a:lnTo>
                <a:lnTo>
                  <a:pt x="0" y="4114800"/>
                </a:lnTo>
                <a:lnTo>
                  <a:pt x="0" y="0"/>
                </a:lnTo>
                <a:close/>
              </a:path>
            </a:pathLst>
          </a:custGeom>
          <a:blipFill>
            <a:blip r:embed="rId2">
              <a:alphaModFix amt="7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55962" y="-1028700"/>
            <a:ext cx="2820508" cy="4114800"/>
          </a:xfrm>
          <a:custGeom>
            <a:avLst/>
            <a:gdLst/>
            <a:ahLst/>
            <a:cxnLst/>
            <a:rect r="r" b="b" t="t" l="l"/>
            <a:pathLst>
              <a:path h="4114800" w="2820508">
                <a:moveTo>
                  <a:pt x="0" y="0"/>
                </a:moveTo>
                <a:lnTo>
                  <a:pt x="2820508" y="0"/>
                </a:lnTo>
                <a:lnTo>
                  <a:pt x="282050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5400000">
            <a:off x="647146" y="5531404"/>
            <a:ext cx="2820508" cy="4114800"/>
          </a:xfrm>
          <a:custGeom>
            <a:avLst/>
            <a:gdLst/>
            <a:ahLst/>
            <a:cxnLst/>
            <a:rect r="r" b="b" t="t" l="l"/>
            <a:pathLst>
              <a:path h="4114800" w="2820508">
                <a:moveTo>
                  <a:pt x="2820508" y="0"/>
                </a:moveTo>
                <a:lnTo>
                  <a:pt x="0" y="0"/>
                </a:lnTo>
                <a:lnTo>
                  <a:pt x="0" y="4114800"/>
                </a:lnTo>
                <a:lnTo>
                  <a:pt x="2820508" y="4114800"/>
                </a:lnTo>
                <a:lnTo>
                  <a:pt x="2820508" y="0"/>
                </a:lnTo>
                <a:close/>
              </a:path>
            </a:pathLst>
          </a:custGeom>
          <a:blipFill>
            <a:blip r:embed="rId4">
              <a:alphaModFix amt="24000"/>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2057400" y="1683922"/>
            <a:ext cx="16806978" cy="6919156"/>
            <a:chOff x="0" y="0"/>
            <a:chExt cx="4426529" cy="1822329"/>
          </a:xfrm>
        </p:grpSpPr>
        <p:sp>
          <p:nvSpPr>
            <p:cNvPr name="Freeform 6" id="6"/>
            <p:cNvSpPr/>
            <p:nvPr/>
          </p:nvSpPr>
          <p:spPr>
            <a:xfrm flipH="false" flipV="false" rot="0">
              <a:off x="0" y="0"/>
              <a:ext cx="4426529" cy="1822329"/>
            </a:xfrm>
            <a:custGeom>
              <a:avLst/>
              <a:gdLst/>
              <a:ahLst/>
              <a:cxnLst/>
              <a:rect r="r" b="b" t="t" l="l"/>
              <a:pathLst>
                <a:path h="1822329" w="4426529">
                  <a:moveTo>
                    <a:pt x="13819" y="0"/>
                  </a:moveTo>
                  <a:lnTo>
                    <a:pt x="4412710" y="0"/>
                  </a:lnTo>
                  <a:cubicBezTo>
                    <a:pt x="4416375" y="0"/>
                    <a:pt x="4419890" y="1456"/>
                    <a:pt x="4422482" y="4048"/>
                  </a:cubicBezTo>
                  <a:cubicBezTo>
                    <a:pt x="4425073" y="6639"/>
                    <a:pt x="4426529" y="10154"/>
                    <a:pt x="4426529" y="13819"/>
                  </a:cubicBezTo>
                  <a:lnTo>
                    <a:pt x="4426529" y="1808510"/>
                  </a:lnTo>
                  <a:cubicBezTo>
                    <a:pt x="4426529" y="1816142"/>
                    <a:pt x="4420342" y="1822329"/>
                    <a:pt x="4412710" y="1822329"/>
                  </a:cubicBezTo>
                  <a:lnTo>
                    <a:pt x="13819" y="1822329"/>
                  </a:lnTo>
                  <a:cubicBezTo>
                    <a:pt x="10154" y="1822329"/>
                    <a:pt x="6639" y="1820873"/>
                    <a:pt x="4048" y="1818282"/>
                  </a:cubicBezTo>
                  <a:cubicBezTo>
                    <a:pt x="1456" y="1815690"/>
                    <a:pt x="0" y="1812175"/>
                    <a:pt x="0" y="1808510"/>
                  </a:cubicBezTo>
                  <a:lnTo>
                    <a:pt x="0" y="13819"/>
                  </a:lnTo>
                  <a:cubicBezTo>
                    <a:pt x="0" y="10154"/>
                    <a:pt x="1456" y="6639"/>
                    <a:pt x="4048" y="4048"/>
                  </a:cubicBezTo>
                  <a:cubicBezTo>
                    <a:pt x="6639" y="1456"/>
                    <a:pt x="10154" y="0"/>
                    <a:pt x="13819" y="0"/>
                  </a:cubicBezTo>
                  <a:close/>
                </a:path>
              </a:pathLst>
            </a:custGeom>
            <a:solidFill>
              <a:srgbClr val="F5FFFE">
                <a:alpha val="84706"/>
              </a:srgbClr>
            </a:solidFill>
            <a:ln w="19050" cap="rnd">
              <a:solidFill>
                <a:srgbClr val="8BDFD5">
                  <a:alpha val="84706"/>
                </a:srgbClr>
              </a:solidFill>
              <a:prstDash val="solid"/>
              <a:round/>
            </a:ln>
          </p:spPr>
        </p:sp>
        <p:sp>
          <p:nvSpPr>
            <p:cNvPr name="TextBox 7" id="7"/>
            <p:cNvSpPr txBox="true"/>
            <p:nvPr/>
          </p:nvSpPr>
          <p:spPr>
            <a:xfrm>
              <a:off x="0" y="57150"/>
              <a:ext cx="4426529" cy="1765179"/>
            </a:xfrm>
            <a:prstGeom prst="rect">
              <a:avLst/>
            </a:prstGeom>
          </p:spPr>
          <p:txBody>
            <a:bodyPr anchor="ctr" rtlCol="false" tIns="50800" lIns="50800" bIns="50800" rIns="50800"/>
            <a:lstStyle/>
            <a:p>
              <a:pPr algn="ctr">
                <a:lnSpc>
                  <a:spcPts val="2499"/>
                </a:lnSpc>
              </a:pPr>
            </a:p>
          </p:txBody>
        </p:sp>
      </p:grpSp>
      <p:sp>
        <p:nvSpPr>
          <p:cNvPr name="Freeform 8" id="8"/>
          <p:cNvSpPr/>
          <p:nvPr/>
        </p:nvSpPr>
        <p:spPr>
          <a:xfrm flipH="true" flipV="false" rot="-5400000">
            <a:off x="1913663" y="7844291"/>
            <a:ext cx="2820508" cy="4114800"/>
          </a:xfrm>
          <a:custGeom>
            <a:avLst/>
            <a:gdLst/>
            <a:ahLst/>
            <a:cxnLst/>
            <a:rect r="r" b="b" t="t" l="l"/>
            <a:pathLst>
              <a:path h="4114800" w="2820508">
                <a:moveTo>
                  <a:pt x="2820509" y="0"/>
                </a:moveTo>
                <a:lnTo>
                  <a:pt x="0" y="0"/>
                </a:lnTo>
                <a:lnTo>
                  <a:pt x="0" y="4114800"/>
                </a:lnTo>
                <a:lnTo>
                  <a:pt x="2820509" y="4114800"/>
                </a:lnTo>
                <a:lnTo>
                  <a:pt x="2820509" y="0"/>
                </a:lnTo>
                <a:close/>
              </a:path>
            </a:pathLst>
          </a:custGeom>
          <a:blipFill>
            <a:blip r:embed="rId4">
              <a:alphaModFix amt="24000"/>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2200912" y="1250097"/>
            <a:ext cx="5305733" cy="790514"/>
            <a:chOff x="0" y="0"/>
            <a:chExt cx="1397395" cy="208201"/>
          </a:xfrm>
        </p:grpSpPr>
        <p:sp>
          <p:nvSpPr>
            <p:cNvPr name="Freeform 10" id="10"/>
            <p:cNvSpPr/>
            <p:nvPr/>
          </p:nvSpPr>
          <p:spPr>
            <a:xfrm flipH="false" flipV="false" rot="0">
              <a:off x="0" y="0"/>
              <a:ext cx="1397395" cy="208201"/>
            </a:xfrm>
            <a:custGeom>
              <a:avLst/>
              <a:gdLst/>
              <a:ahLst/>
              <a:cxnLst/>
              <a:rect r="r" b="b" t="t" l="l"/>
              <a:pathLst>
                <a:path h="208201" w="1397395">
                  <a:moveTo>
                    <a:pt x="72958" y="0"/>
                  </a:moveTo>
                  <a:lnTo>
                    <a:pt x="1324437" y="0"/>
                  </a:lnTo>
                  <a:cubicBezTo>
                    <a:pt x="1364730" y="0"/>
                    <a:pt x="1397395" y="32664"/>
                    <a:pt x="1397395" y="72958"/>
                  </a:cubicBezTo>
                  <a:lnTo>
                    <a:pt x="1397395" y="135243"/>
                  </a:lnTo>
                  <a:cubicBezTo>
                    <a:pt x="1397395" y="154593"/>
                    <a:pt x="1389708" y="173150"/>
                    <a:pt x="1376026" y="186832"/>
                  </a:cubicBezTo>
                  <a:cubicBezTo>
                    <a:pt x="1362343" y="200515"/>
                    <a:pt x="1343786" y="208201"/>
                    <a:pt x="1324437" y="208201"/>
                  </a:cubicBezTo>
                  <a:lnTo>
                    <a:pt x="72958" y="208201"/>
                  </a:lnTo>
                  <a:cubicBezTo>
                    <a:pt x="53608" y="208201"/>
                    <a:pt x="35051" y="200515"/>
                    <a:pt x="21369" y="186832"/>
                  </a:cubicBezTo>
                  <a:cubicBezTo>
                    <a:pt x="7687" y="173150"/>
                    <a:pt x="0" y="154593"/>
                    <a:pt x="0" y="135243"/>
                  </a:cubicBezTo>
                  <a:lnTo>
                    <a:pt x="0" y="72958"/>
                  </a:lnTo>
                  <a:cubicBezTo>
                    <a:pt x="0" y="53608"/>
                    <a:pt x="7687" y="35051"/>
                    <a:pt x="21369" y="21369"/>
                  </a:cubicBezTo>
                  <a:cubicBezTo>
                    <a:pt x="35051" y="7687"/>
                    <a:pt x="53608" y="0"/>
                    <a:pt x="72958" y="0"/>
                  </a:cubicBezTo>
                  <a:close/>
                </a:path>
              </a:pathLst>
            </a:custGeom>
            <a:solidFill>
              <a:srgbClr val="8BDFD5"/>
            </a:solidFill>
            <a:ln w="19050" cap="rnd">
              <a:solidFill>
                <a:srgbClr val="4C7D77"/>
              </a:solidFill>
              <a:prstDash val="solid"/>
              <a:round/>
            </a:ln>
          </p:spPr>
        </p:sp>
        <p:sp>
          <p:nvSpPr>
            <p:cNvPr name="TextBox 11" id="11"/>
            <p:cNvSpPr txBox="true"/>
            <p:nvPr/>
          </p:nvSpPr>
          <p:spPr>
            <a:xfrm>
              <a:off x="0" y="57150"/>
              <a:ext cx="1397395" cy="151051"/>
            </a:xfrm>
            <a:prstGeom prst="rect">
              <a:avLst/>
            </a:prstGeom>
          </p:spPr>
          <p:txBody>
            <a:bodyPr anchor="ctr" rtlCol="false" tIns="50800" lIns="50800" bIns="50800" rIns="50800"/>
            <a:lstStyle/>
            <a:p>
              <a:pPr algn="ctr">
                <a:lnSpc>
                  <a:spcPts val="2499"/>
                </a:lnSpc>
              </a:pPr>
            </a:p>
          </p:txBody>
        </p:sp>
      </p:grpSp>
      <p:grpSp>
        <p:nvGrpSpPr>
          <p:cNvPr name="Group 12" id="12"/>
          <p:cNvGrpSpPr/>
          <p:nvPr/>
        </p:nvGrpSpPr>
        <p:grpSpPr>
          <a:xfrm rot="0">
            <a:off x="2057400" y="1250097"/>
            <a:ext cx="790514" cy="79051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B7B7"/>
            </a:solidFill>
            <a:ln w="19050" cap="sq">
              <a:solidFill>
                <a:srgbClr val="4C7D77"/>
              </a:solidFill>
              <a:prstDash val="solid"/>
              <a:miter/>
            </a:ln>
          </p:spPr>
        </p:sp>
        <p:sp>
          <p:nvSpPr>
            <p:cNvPr name="TextBox 14" id="14"/>
            <p:cNvSpPr txBox="true"/>
            <p:nvPr/>
          </p:nvSpPr>
          <p:spPr>
            <a:xfrm>
              <a:off x="76200" y="133350"/>
              <a:ext cx="660400" cy="603250"/>
            </a:xfrm>
            <a:prstGeom prst="rect">
              <a:avLst/>
            </a:prstGeom>
          </p:spPr>
          <p:txBody>
            <a:bodyPr anchor="ctr" rtlCol="false" tIns="50800" lIns="50800" bIns="50800" rIns="50800"/>
            <a:lstStyle/>
            <a:p>
              <a:pPr algn="ctr">
                <a:lnSpc>
                  <a:spcPts val="2499"/>
                </a:lnSpc>
              </a:pPr>
            </a:p>
          </p:txBody>
        </p:sp>
      </p:grpSp>
      <p:grpSp>
        <p:nvGrpSpPr>
          <p:cNvPr name="Group 15" id="15"/>
          <p:cNvGrpSpPr/>
          <p:nvPr/>
        </p:nvGrpSpPr>
        <p:grpSpPr>
          <a:xfrm rot="0">
            <a:off x="3523616" y="2438954"/>
            <a:ext cx="5741155" cy="2842558"/>
            <a:chOff x="0" y="0"/>
            <a:chExt cx="1512074" cy="748657"/>
          </a:xfrm>
        </p:grpSpPr>
        <p:sp>
          <p:nvSpPr>
            <p:cNvPr name="Freeform 16" id="16"/>
            <p:cNvSpPr/>
            <p:nvPr/>
          </p:nvSpPr>
          <p:spPr>
            <a:xfrm flipH="false" flipV="false" rot="0">
              <a:off x="0" y="0"/>
              <a:ext cx="1512074" cy="748657"/>
            </a:xfrm>
            <a:custGeom>
              <a:avLst/>
              <a:gdLst/>
              <a:ahLst/>
              <a:cxnLst/>
              <a:rect r="r" b="b" t="t" l="l"/>
              <a:pathLst>
                <a:path h="748657" w="1512074">
                  <a:moveTo>
                    <a:pt x="26970" y="0"/>
                  </a:moveTo>
                  <a:lnTo>
                    <a:pt x="1485104" y="0"/>
                  </a:lnTo>
                  <a:cubicBezTo>
                    <a:pt x="1499999" y="0"/>
                    <a:pt x="1512074" y="12075"/>
                    <a:pt x="1512074" y="26970"/>
                  </a:cubicBezTo>
                  <a:lnTo>
                    <a:pt x="1512074" y="721687"/>
                  </a:lnTo>
                  <a:cubicBezTo>
                    <a:pt x="1512074" y="736583"/>
                    <a:pt x="1499999" y="748657"/>
                    <a:pt x="1485104" y="748657"/>
                  </a:cubicBezTo>
                  <a:lnTo>
                    <a:pt x="26970" y="748657"/>
                  </a:lnTo>
                  <a:cubicBezTo>
                    <a:pt x="12075" y="748657"/>
                    <a:pt x="0" y="736583"/>
                    <a:pt x="0" y="721687"/>
                  </a:cubicBezTo>
                  <a:lnTo>
                    <a:pt x="0" y="26970"/>
                  </a:lnTo>
                  <a:cubicBezTo>
                    <a:pt x="0" y="12075"/>
                    <a:pt x="12075" y="0"/>
                    <a:pt x="26970" y="0"/>
                  </a:cubicBezTo>
                  <a:close/>
                </a:path>
              </a:pathLst>
            </a:custGeom>
            <a:solidFill>
              <a:srgbClr val="8BDFD5">
                <a:alpha val="80000"/>
              </a:srgbClr>
            </a:solidFill>
            <a:ln w="28575" cap="sq">
              <a:solidFill>
                <a:srgbClr val="4C7D77">
                  <a:alpha val="80000"/>
                </a:srgbClr>
              </a:solidFill>
              <a:prstDash val="dash"/>
              <a:miter/>
            </a:ln>
          </p:spPr>
        </p:sp>
        <p:sp>
          <p:nvSpPr>
            <p:cNvPr name="TextBox 17" id="17"/>
            <p:cNvSpPr txBox="true"/>
            <p:nvPr/>
          </p:nvSpPr>
          <p:spPr>
            <a:xfrm>
              <a:off x="0" y="57150"/>
              <a:ext cx="1512074" cy="691507"/>
            </a:xfrm>
            <a:prstGeom prst="rect">
              <a:avLst/>
            </a:prstGeom>
          </p:spPr>
          <p:txBody>
            <a:bodyPr anchor="ctr" rtlCol="false" tIns="50800" lIns="50800" bIns="50800" rIns="50800"/>
            <a:lstStyle/>
            <a:p>
              <a:pPr algn="ctr">
                <a:lnSpc>
                  <a:spcPts val="2499"/>
                </a:lnSpc>
              </a:pPr>
            </a:p>
          </p:txBody>
        </p:sp>
      </p:grpSp>
      <p:sp>
        <p:nvSpPr>
          <p:cNvPr name="TextBox 18" id="18"/>
          <p:cNvSpPr txBox="true"/>
          <p:nvPr/>
        </p:nvSpPr>
        <p:spPr>
          <a:xfrm rot="0">
            <a:off x="3038327" y="1277054"/>
            <a:ext cx="4717876" cy="669925"/>
          </a:xfrm>
          <a:prstGeom prst="rect">
            <a:avLst/>
          </a:prstGeom>
        </p:spPr>
        <p:txBody>
          <a:bodyPr anchor="t" rtlCol="false" tIns="0" lIns="0" bIns="0" rIns="0">
            <a:spAutoFit/>
          </a:bodyPr>
          <a:lstStyle/>
          <a:p>
            <a:pPr>
              <a:lnSpc>
                <a:spcPts val="5599"/>
              </a:lnSpc>
            </a:pPr>
            <a:r>
              <a:rPr lang="en-US" sz="3999">
                <a:solidFill>
                  <a:srgbClr val="000000"/>
                </a:solidFill>
                <a:latin typeface="Fraunces Heavy"/>
              </a:rPr>
              <a:t>Challenges</a:t>
            </a:r>
          </a:p>
        </p:txBody>
      </p:sp>
      <p:sp>
        <p:nvSpPr>
          <p:cNvPr name="TextBox 19" id="19"/>
          <p:cNvSpPr txBox="true"/>
          <p:nvPr/>
        </p:nvSpPr>
        <p:spPr>
          <a:xfrm rot="0">
            <a:off x="4466231" y="3327688"/>
            <a:ext cx="4341158" cy="1889760"/>
          </a:xfrm>
          <a:prstGeom prst="rect">
            <a:avLst/>
          </a:prstGeom>
        </p:spPr>
        <p:txBody>
          <a:bodyPr anchor="t" rtlCol="false" tIns="0" lIns="0" bIns="0" rIns="0">
            <a:spAutoFit/>
          </a:bodyPr>
          <a:lstStyle/>
          <a:p>
            <a:pPr algn="ctr">
              <a:lnSpc>
                <a:spcPts val="5040"/>
              </a:lnSpc>
            </a:pPr>
            <a:r>
              <a:rPr lang="en-US" sz="3600">
                <a:solidFill>
                  <a:srgbClr val="000000"/>
                </a:solidFill>
                <a:latin typeface="Fraunces Semi-Bold"/>
              </a:rPr>
              <a:t>High Cardinality</a:t>
            </a:r>
          </a:p>
          <a:p>
            <a:pPr algn="ctr">
              <a:lnSpc>
                <a:spcPts val="5040"/>
              </a:lnSpc>
            </a:pPr>
          </a:p>
          <a:p>
            <a:pPr algn="ctr">
              <a:lnSpc>
                <a:spcPts val="5040"/>
              </a:lnSpc>
            </a:pPr>
          </a:p>
        </p:txBody>
      </p:sp>
      <p:grpSp>
        <p:nvGrpSpPr>
          <p:cNvPr name="Group 20" id="20"/>
          <p:cNvGrpSpPr/>
          <p:nvPr/>
        </p:nvGrpSpPr>
        <p:grpSpPr>
          <a:xfrm rot="0">
            <a:off x="11030850" y="2438954"/>
            <a:ext cx="5741155" cy="2842558"/>
            <a:chOff x="0" y="0"/>
            <a:chExt cx="1512074" cy="748657"/>
          </a:xfrm>
        </p:grpSpPr>
        <p:sp>
          <p:nvSpPr>
            <p:cNvPr name="Freeform 21" id="21"/>
            <p:cNvSpPr/>
            <p:nvPr/>
          </p:nvSpPr>
          <p:spPr>
            <a:xfrm flipH="false" flipV="false" rot="0">
              <a:off x="0" y="0"/>
              <a:ext cx="1512074" cy="748657"/>
            </a:xfrm>
            <a:custGeom>
              <a:avLst/>
              <a:gdLst/>
              <a:ahLst/>
              <a:cxnLst/>
              <a:rect r="r" b="b" t="t" l="l"/>
              <a:pathLst>
                <a:path h="748657" w="1512074">
                  <a:moveTo>
                    <a:pt x="26970" y="0"/>
                  </a:moveTo>
                  <a:lnTo>
                    <a:pt x="1485104" y="0"/>
                  </a:lnTo>
                  <a:cubicBezTo>
                    <a:pt x="1499999" y="0"/>
                    <a:pt x="1512074" y="12075"/>
                    <a:pt x="1512074" y="26970"/>
                  </a:cubicBezTo>
                  <a:lnTo>
                    <a:pt x="1512074" y="721687"/>
                  </a:lnTo>
                  <a:cubicBezTo>
                    <a:pt x="1512074" y="736583"/>
                    <a:pt x="1499999" y="748657"/>
                    <a:pt x="1485104" y="748657"/>
                  </a:cubicBezTo>
                  <a:lnTo>
                    <a:pt x="26970" y="748657"/>
                  </a:lnTo>
                  <a:cubicBezTo>
                    <a:pt x="12075" y="748657"/>
                    <a:pt x="0" y="736583"/>
                    <a:pt x="0" y="721687"/>
                  </a:cubicBezTo>
                  <a:lnTo>
                    <a:pt x="0" y="26970"/>
                  </a:lnTo>
                  <a:cubicBezTo>
                    <a:pt x="0" y="12075"/>
                    <a:pt x="12075" y="0"/>
                    <a:pt x="26970" y="0"/>
                  </a:cubicBezTo>
                  <a:close/>
                </a:path>
              </a:pathLst>
            </a:custGeom>
            <a:solidFill>
              <a:srgbClr val="8BDFD5">
                <a:alpha val="80000"/>
              </a:srgbClr>
            </a:solidFill>
            <a:ln w="28575" cap="sq">
              <a:solidFill>
                <a:srgbClr val="4C7D77">
                  <a:alpha val="80000"/>
                </a:srgbClr>
              </a:solidFill>
              <a:prstDash val="dash"/>
              <a:miter/>
            </a:ln>
          </p:spPr>
        </p:sp>
        <p:sp>
          <p:nvSpPr>
            <p:cNvPr name="TextBox 22" id="22"/>
            <p:cNvSpPr txBox="true"/>
            <p:nvPr/>
          </p:nvSpPr>
          <p:spPr>
            <a:xfrm>
              <a:off x="0" y="57150"/>
              <a:ext cx="1512074" cy="691507"/>
            </a:xfrm>
            <a:prstGeom prst="rect">
              <a:avLst/>
            </a:prstGeom>
          </p:spPr>
          <p:txBody>
            <a:bodyPr anchor="ctr" rtlCol="false" tIns="50800" lIns="50800" bIns="50800" rIns="50800"/>
            <a:lstStyle/>
            <a:p>
              <a:pPr algn="ctr">
                <a:lnSpc>
                  <a:spcPts val="2499"/>
                </a:lnSpc>
              </a:pPr>
            </a:p>
          </p:txBody>
        </p:sp>
      </p:grpSp>
      <p:grpSp>
        <p:nvGrpSpPr>
          <p:cNvPr name="Group 23" id="23"/>
          <p:cNvGrpSpPr/>
          <p:nvPr/>
        </p:nvGrpSpPr>
        <p:grpSpPr>
          <a:xfrm rot="0">
            <a:off x="3523616" y="5454582"/>
            <a:ext cx="5741155" cy="2842558"/>
            <a:chOff x="0" y="0"/>
            <a:chExt cx="1512074" cy="748657"/>
          </a:xfrm>
        </p:grpSpPr>
        <p:sp>
          <p:nvSpPr>
            <p:cNvPr name="Freeform 24" id="24"/>
            <p:cNvSpPr/>
            <p:nvPr/>
          </p:nvSpPr>
          <p:spPr>
            <a:xfrm flipH="false" flipV="false" rot="0">
              <a:off x="0" y="0"/>
              <a:ext cx="1512074" cy="748657"/>
            </a:xfrm>
            <a:custGeom>
              <a:avLst/>
              <a:gdLst/>
              <a:ahLst/>
              <a:cxnLst/>
              <a:rect r="r" b="b" t="t" l="l"/>
              <a:pathLst>
                <a:path h="748657" w="1512074">
                  <a:moveTo>
                    <a:pt x="26970" y="0"/>
                  </a:moveTo>
                  <a:lnTo>
                    <a:pt x="1485104" y="0"/>
                  </a:lnTo>
                  <a:cubicBezTo>
                    <a:pt x="1499999" y="0"/>
                    <a:pt x="1512074" y="12075"/>
                    <a:pt x="1512074" y="26970"/>
                  </a:cubicBezTo>
                  <a:lnTo>
                    <a:pt x="1512074" y="721687"/>
                  </a:lnTo>
                  <a:cubicBezTo>
                    <a:pt x="1512074" y="736583"/>
                    <a:pt x="1499999" y="748657"/>
                    <a:pt x="1485104" y="748657"/>
                  </a:cubicBezTo>
                  <a:lnTo>
                    <a:pt x="26970" y="748657"/>
                  </a:lnTo>
                  <a:cubicBezTo>
                    <a:pt x="12075" y="748657"/>
                    <a:pt x="0" y="736583"/>
                    <a:pt x="0" y="721687"/>
                  </a:cubicBezTo>
                  <a:lnTo>
                    <a:pt x="0" y="26970"/>
                  </a:lnTo>
                  <a:cubicBezTo>
                    <a:pt x="0" y="12075"/>
                    <a:pt x="12075" y="0"/>
                    <a:pt x="26970" y="0"/>
                  </a:cubicBezTo>
                  <a:close/>
                </a:path>
              </a:pathLst>
            </a:custGeom>
            <a:solidFill>
              <a:srgbClr val="8BDFD5">
                <a:alpha val="80000"/>
              </a:srgbClr>
            </a:solidFill>
            <a:ln w="28575" cap="sq">
              <a:solidFill>
                <a:srgbClr val="4C7D77">
                  <a:alpha val="80000"/>
                </a:srgbClr>
              </a:solidFill>
              <a:prstDash val="dash"/>
              <a:miter/>
            </a:ln>
          </p:spPr>
        </p:sp>
        <p:sp>
          <p:nvSpPr>
            <p:cNvPr name="TextBox 25" id="25"/>
            <p:cNvSpPr txBox="true"/>
            <p:nvPr/>
          </p:nvSpPr>
          <p:spPr>
            <a:xfrm>
              <a:off x="0" y="57150"/>
              <a:ext cx="1512074" cy="691507"/>
            </a:xfrm>
            <a:prstGeom prst="rect">
              <a:avLst/>
            </a:prstGeom>
          </p:spPr>
          <p:txBody>
            <a:bodyPr anchor="ctr" rtlCol="false" tIns="50800" lIns="50800" bIns="50800" rIns="50800"/>
            <a:lstStyle/>
            <a:p>
              <a:pPr algn="ctr">
                <a:lnSpc>
                  <a:spcPts val="2499"/>
                </a:lnSpc>
              </a:pPr>
            </a:p>
          </p:txBody>
        </p:sp>
      </p:grpSp>
      <p:grpSp>
        <p:nvGrpSpPr>
          <p:cNvPr name="Group 26" id="26"/>
          <p:cNvGrpSpPr/>
          <p:nvPr/>
        </p:nvGrpSpPr>
        <p:grpSpPr>
          <a:xfrm rot="0">
            <a:off x="11030850" y="5454582"/>
            <a:ext cx="5741155" cy="2842558"/>
            <a:chOff x="0" y="0"/>
            <a:chExt cx="1512074" cy="748657"/>
          </a:xfrm>
        </p:grpSpPr>
        <p:sp>
          <p:nvSpPr>
            <p:cNvPr name="Freeform 27" id="27"/>
            <p:cNvSpPr/>
            <p:nvPr/>
          </p:nvSpPr>
          <p:spPr>
            <a:xfrm flipH="false" flipV="false" rot="0">
              <a:off x="0" y="0"/>
              <a:ext cx="1512074" cy="748657"/>
            </a:xfrm>
            <a:custGeom>
              <a:avLst/>
              <a:gdLst/>
              <a:ahLst/>
              <a:cxnLst/>
              <a:rect r="r" b="b" t="t" l="l"/>
              <a:pathLst>
                <a:path h="748657" w="1512074">
                  <a:moveTo>
                    <a:pt x="26970" y="0"/>
                  </a:moveTo>
                  <a:lnTo>
                    <a:pt x="1485104" y="0"/>
                  </a:lnTo>
                  <a:cubicBezTo>
                    <a:pt x="1499999" y="0"/>
                    <a:pt x="1512074" y="12075"/>
                    <a:pt x="1512074" y="26970"/>
                  </a:cubicBezTo>
                  <a:lnTo>
                    <a:pt x="1512074" y="721687"/>
                  </a:lnTo>
                  <a:cubicBezTo>
                    <a:pt x="1512074" y="736583"/>
                    <a:pt x="1499999" y="748657"/>
                    <a:pt x="1485104" y="748657"/>
                  </a:cubicBezTo>
                  <a:lnTo>
                    <a:pt x="26970" y="748657"/>
                  </a:lnTo>
                  <a:cubicBezTo>
                    <a:pt x="12075" y="748657"/>
                    <a:pt x="0" y="736583"/>
                    <a:pt x="0" y="721687"/>
                  </a:cubicBezTo>
                  <a:lnTo>
                    <a:pt x="0" y="26970"/>
                  </a:lnTo>
                  <a:cubicBezTo>
                    <a:pt x="0" y="12075"/>
                    <a:pt x="12075" y="0"/>
                    <a:pt x="26970" y="0"/>
                  </a:cubicBezTo>
                  <a:close/>
                </a:path>
              </a:pathLst>
            </a:custGeom>
            <a:solidFill>
              <a:srgbClr val="8BDFD5">
                <a:alpha val="80000"/>
              </a:srgbClr>
            </a:solidFill>
            <a:ln w="28575" cap="sq">
              <a:solidFill>
                <a:srgbClr val="4C7D77">
                  <a:alpha val="80000"/>
                </a:srgbClr>
              </a:solidFill>
              <a:prstDash val="dash"/>
              <a:miter/>
            </a:ln>
          </p:spPr>
        </p:sp>
        <p:sp>
          <p:nvSpPr>
            <p:cNvPr name="TextBox 28" id="28"/>
            <p:cNvSpPr txBox="true"/>
            <p:nvPr/>
          </p:nvSpPr>
          <p:spPr>
            <a:xfrm>
              <a:off x="0" y="57150"/>
              <a:ext cx="1512074" cy="691507"/>
            </a:xfrm>
            <a:prstGeom prst="rect">
              <a:avLst/>
            </a:prstGeom>
          </p:spPr>
          <p:txBody>
            <a:bodyPr anchor="ctr" rtlCol="false" tIns="50800" lIns="50800" bIns="50800" rIns="50800"/>
            <a:lstStyle/>
            <a:p>
              <a:pPr algn="ctr">
                <a:lnSpc>
                  <a:spcPts val="2499"/>
                </a:lnSpc>
              </a:pPr>
            </a:p>
          </p:txBody>
        </p:sp>
      </p:grpSp>
      <p:grpSp>
        <p:nvGrpSpPr>
          <p:cNvPr name="Group 29" id="29"/>
          <p:cNvGrpSpPr/>
          <p:nvPr/>
        </p:nvGrpSpPr>
        <p:grpSpPr>
          <a:xfrm rot="0">
            <a:off x="2930546" y="3245937"/>
            <a:ext cx="1186140" cy="1186140"/>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B7B7"/>
            </a:solidFill>
            <a:ln w="19050" cap="sq">
              <a:solidFill>
                <a:srgbClr val="4C7D77"/>
              </a:solidFill>
              <a:prstDash val="solid"/>
              <a:miter/>
            </a:ln>
          </p:spPr>
        </p:sp>
        <p:sp>
          <p:nvSpPr>
            <p:cNvPr name="TextBox 31" id="31"/>
            <p:cNvSpPr txBox="true"/>
            <p:nvPr/>
          </p:nvSpPr>
          <p:spPr>
            <a:xfrm>
              <a:off x="76200" y="133350"/>
              <a:ext cx="660400" cy="603250"/>
            </a:xfrm>
            <a:prstGeom prst="rect">
              <a:avLst/>
            </a:prstGeom>
          </p:spPr>
          <p:txBody>
            <a:bodyPr anchor="ctr" rtlCol="false" tIns="50800" lIns="50800" bIns="50800" rIns="50800"/>
            <a:lstStyle/>
            <a:p>
              <a:pPr algn="ctr">
                <a:lnSpc>
                  <a:spcPts val="2499"/>
                </a:lnSpc>
              </a:pPr>
            </a:p>
          </p:txBody>
        </p:sp>
      </p:grpSp>
      <p:grpSp>
        <p:nvGrpSpPr>
          <p:cNvPr name="Group 32" id="32"/>
          <p:cNvGrpSpPr/>
          <p:nvPr/>
        </p:nvGrpSpPr>
        <p:grpSpPr>
          <a:xfrm rot="0">
            <a:off x="2930546" y="6282791"/>
            <a:ext cx="1186140" cy="1186140"/>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B7B7"/>
            </a:solidFill>
            <a:ln w="19050" cap="sq">
              <a:solidFill>
                <a:srgbClr val="4C7D77"/>
              </a:solidFill>
              <a:prstDash val="solid"/>
              <a:miter/>
            </a:ln>
          </p:spPr>
        </p:sp>
        <p:sp>
          <p:nvSpPr>
            <p:cNvPr name="TextBox 34" id="34"/>
            <p:cNvSpPr txBox="true"/>
            <p:nvPr/>
          </p:nvSpPr>
          <p:spPr>
            <a:xfrm>
              <a:off x="76200" y="133350"/>
              <a:ext cx="660400" cy="603250"/>
            </a:xfrm>
            <a:prstGeom prst="rect">
              <a:avLst/>
            </a:prstGeom>
          </p:spPr>
          <p:txBody>
            <a:bodyPr anchor="ctr" rtlCol="false" tIns="50800" lIns="50800" bIns="50800" rIns="50800"/>
            <a:lstStyle/>
            <a:p>
              <a:pPr algn="ctr">
                <a:lnSpc>
                  <a:spcPts val="2499"/>
                </a:lnSpc>
              </a:pPr>
            </a:p>
          </p:txBody>
        </p:sp>
      </p:grpSp>
      <p:grpSp>
        <p:nvGrpSpPr>
          <p:cNvPr name="Group 35" id="35"/>
          <p:cNvGrpSpPr/>
          <p:nvPr/>
        </p:nvGrpSpPr>
        <p:grpSpPr>
          <a:xfrm rot="0">
            <a:off x="10437780" y="3245937"/>
            <a:ext cx="1186140" cy="1186140"/>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B7B7"/>
            </a:solidFill>
            <a:ln w="19050" cap="sq">
              <a:solidFill>
                <a:srgbClr val="4C7D77"/>
              </a:solidFill>
              <a:prstDash val="solid"/>
              <a:miter/>
            </a:ln>
          </p:spPr>
        </p:sp>
        <p:sp>
          <p:nvSpPr>
            <p:cNvPr name="TextBox 37" id="37"/>
            <p:cNvSpPr txBox="true"/>
            <p:nvPr/>
          </p:nvSpPr>
          <p:spPr>
            <a:xfrm>
              <a:off x="76200" y="133350"/>
              <a:ext cx="660400" cy="603250"/>
            </a:xfrm>
            <a:prstGeom prst="rect">
              <a:avLst/>
            </a:prstGeom>
          </p:spPr>
          <p:txBody>
            <a:bodyPr anchor="ctr" rtlCol="false" tIns="50800" lIns="50800" bIns="50800" rIns="50800"/>
            <a:lstStyle/>
            <a:p>
              <a:pPr algn="ctr">
                <a:lnSpc>
                  <a:spcPts val="2499"/>
                </a:lnSpc>
              </a:pPr>
            </a:p>
          </p:txBody>
        </p:sp>
      </p:grpSp>
      <p:grpSp>
        <p:nvGrpSpPr>
          <p:cNvPr name="Group 38" id="38"/>
          <p:cNvGrpSpPr/>
          <p:nvPr/>
        </p:nvGrpSpPr>
        <p:grpSpPr>
          <a:xfrm rot="0">
            <a:off x="10437780" y="6282791"/>
            <a:ext cx="1186140" cy="1186140"/>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B7B7"/>
            </a:solidFill>
            <a:ln w="19050" cap="sq">
              <a:solidFill>
                <a:srgbClr val="4C7D77"/>
              </a:solidFill>
              <a:prstDash val="solid"/>
              <a:miter/>
            </a:ln>
          </p:spPr>
        </p:sp>
        <p:sp>
          <p:nvSpPr>
            <p:cNvPr name="TextBox 40" id="40"/>
            <p:cNvSpPr txBox="true"/>
            <p:nvPr/>
          </p:nvSpPr>
          <p:spPr>
            <a:xfrm>
              <a:off x="76200" y="133350"/>
              <a:ext cx="660400" cy="603250"/>
            </a:xfrm>
            <a:prstGeom prst="rect">
              <a:avLst/>
            </a:prstGeom>
          </p:spPr>
          <p:txBody>
            <a:bodyPr anchor="ctr" rtlCol="false" tIns="50800" lIns="50800" bIns="50800" rIns="50800"/>
            <a:lstStyle/>
            <a:p>
              <a:pPr algn="ctr">
                <a:lnSpc>
                  <a:spcPts val="2499"/>
                </a:lnSpc>
              </a:pPr>
            </a:p>
          </p:txBody>
        </p:sp>
      </p:grpSp>
      <p:sp>
        <p:nvSpPr>
          <p:cNvPr name="TextBox 41" id="41"/>
          <p:cNvSpPr txBox="true"/>
          <p:nvPr/>
        </p:nvSpPr>
        <p:spPr>
          <a:xfrm rot="0">
            <a:off x="4129621" y="5513786"/>
            <a:ext cx="5014379" cy="3166110"/>
          </a:xfrm>
          <a:prstGeom prst="rect">
            <a:avLst/>
          </a:prstGeom>
        </p:spPr>
        <p:txBody>
          <a:bodyPr anchor="t" rtlCol="false" tIns="0" lIns="0" bIns="0" rIns="0">
            <a:spAutoFit/>
          </a:bodyPr>
          <a:lstStyle/>
          <a:p>
            <a:pPr algn="ctr">
              <a:lnSpc>
                <a:spcPts val="5040"/>
              </a:lnSpc>
            </a:pPr>
          </a:p>
          <a:p>
            <a:pPr algn="ctr">
              <a:lnSpc>
                <a:spcPts val="5040"/>
              </a:lnSpc>
            </a:pPr>
            <a:r>
              <a:rPr lang="en-US" sz="3600">
                <a:solidFill>
                  <a:srgbClr val="000000"/>
                </a:solidFill>
                <a:latin typeface="Fraunces Semi-Bold"/>
              </a:rPr>
              <a:t>Ordinal vs. Nominal Variables</a:t>
            </a:r>
          </a:p>
          <a:p>
            <a:pPr algn="ctr">
              <a:lnSpc>
                <a:spcPts val="5040"/>
              </a:lnSpc>
            </a:pPr>
          </a:p>
          <a:p>
            <a:pPr algn="ctr">
              <a:lnSpc>
                <a:spcPts val="5040"/>
              </a:lnSpc>
            </a:pPr>
          </a:p>
        </p:txBody>
      </p:sp>
      <p:sp>
        <p:nvSpPr>
          <p:cNvPr name="TextBox 42" id="42"/>
          <p:cNvSpPr txBox="true"/>
          <p:nvPr/>
        </p:nvSpPr>
        <p:spPr>
          <a:xfrm rot="0">
            <a:off x="11976345" y="2476931"/>
            <a:ext cx="4402343" cy="3804285"/>
          </a:xfrm>
          <a:prstGeom prst="rect">
            <a:avLst/>
          </a:prstGeom>
        </p:spPr>
        <p:txBody>
          <a:bodyPr anchor="t" rtlCol="false" tIns="0" lIns="0" bIns="0" rIns="0">
            <a:spAutoFit/>
          </a:bodyPr>
          <a:lstStyle/>
          <a:p>
            <a:pPr algn="ctr">
              <a:lnSpc>
                <a:spcPts val="5040"/>
              </a:lnSpc>
            </a:pPr>
          </a:p>
          <a:p>
            <a:pPr algn="ctr">
              <a:lnSpc>
                <a:spcPts val="5040"/>
              </a:lnSpc>
            </a:pPr>
            <a:r>
              <a:rPr lang="en-US" sz="3600">
                <a:solidFill>
                  <a:srgbClr val="000000"/>
                </a:solidFill>
                <a:latin typeface="Fraunces Semi-Bold"/>
              </a:rPr>
              <a:t>Handling Missing Values</a:t>
            </a:r>
          </a:p>
          <a:p>
            <a:pPr algn="ctr">
              <a:lnSpc>
                <a:spcPts val="5040"/>
              </a:lnSpc>
            </a:pPr>
          </a:p>
          <a:p>
            <a:pPr algn="ctr">
              <a:lnSpc>
                <a:spcPts val="5040"/>
              </a:lnSpc>
            </a:pPr>
          </a:p>
          <a:p>
            <a:pPr algn="ctr">
              <a:lnSpc>
                <a:spcPts val="5040"/>
              </a:lnSpc>
            </a:pPr>
          </a:p>
        </p:txBody>
      </p:sp>
      <p:sp>
        <p:nvSpPr>
          <p:cNvPr name="TextBox 43" id="43"/>
          <p:cNvSpPr txBox="true"/>
          <p:nvPr/>
        </p:nvSpPr>
        <p:spPr>
          <a:xfrm rot="0">
            <a:off x="11633445" y="5513786"/>
            <a:ext cx="5014379" cy="2566035"/>
          </a:xfrm>
          <a:prstGeom prst="rect">
            <a:avLst/>
          </a:prstGeom>
        </p:spPr>
        <p:txBody>
          <a:bodyPr anchor="t" rtlCol="false" tIns="0" lIns="0" bIns="0" rIns="0">
            <a:spAutoFit/>
          </a:bodyPr>
          <a:lstStyle/>
          <a:p>
            <a:pPr algn="ctr">
              <a:lnSpc>
                <a:spcPts val="5039"/>
              </a:lnSpc>
            </a:pPr>
          </a:p>
          <a:p>
            <a:pPr algn="ctr">
              <a:lnSpc>
                <a:spcPts val="5179"/>
              </a:lnSpc>
            </a:pPr>
            <a:r>
              <a:rPr lang="en-US" sz="3699">
                <a:solidFill>
                  <a:srgbClr val="000000"/>
                </a:solidFill>
                <a:latin typeface="Fraunces Semi-Bold"/>
              </a:rPr>
              <a:t>Choosing the Right Encoding Method</a:t>
            </a:r>
          </a:p>
          <a:p>
            <a:pPr algn="ctr">
              <a:lnSpc>
                <a:spcPts val="5039"/>
              </a:lnSpc>
            </a:pPr>
          </a:p>
        </p:txBody>
      </p:sp>
      <p:sp>
        <p:nvSpPr>
          <p:cNvPr name="TextBox 44" id="44"/>
          <p:cNvSpPr txBox="true"/>
          <p:nvPr/>
        </p:nvSpPr>
        <p:spPr>
          <a:xfrm rot="0">
            <a:off x="2953893" y="3470706"/>
            <a:ext cx="1139445" cy="669925"/>
          </a:xfrm>
          <a:prstGeom prst="rect">
            <a:avLst/>
          </a:prstGeom>
        </p:spPr>
        <p:txBody>
          <a:bodyPr anchor="t" rtlCol="false" tIns="0" lIns="0" bIns="0" rIns="0">
            <a:spAutoFit/>
          </a:bodyPr>
          <a:lstStyle/>
          <a:p>
            <a:pPr algn="ctr">
              <a:lnSpc>
                <a:spcPts val="5599"/>
              </a:lnSpc>
            </a:pPr>
            <a:r>
              <a:rPr lang="en-US" sz="3999">
                <a:solidFill>
                  <a:srgbClr val="000000"/>
                </a:solidFill>
                <a:latin typeface="Fraunces"/>
              </a:rPr>
              <a:t>01</a:t>
            </a:r>
          </a:p>
        </p:txBody>
      </p:sp>
      <p:sp>
        <p:nvSpPr>
          <p:cNvPr name="TextBox 45" id="45"/>
          <p:cNvSpPr txBox="true"/>
          <p:nvPr/>
        </p:nvSpPr>
        <p:spPr>
          <a:xfrm rot="0">
            <a:off x="2953893" y="6507561"/>
            <a:ext cx="1139445" cy="669925"/>
          </a:xfrm>
          <a:prstGeom prst="rect">
            <a:avLst/>
          </a:prstGeom>
        </p:spPr>
        <p:txBody>
          <a:bodyPr anchor="t" rtlCol="false" tIns="0" lIns="0" bIns="0" rIns="0">
            <a:spAutoFit/>
          </a:bodyPr>
          <a:lstStyle/>
          <a:p>
            <a:pPr algn="ctr">
              <a:lnSpc>
                <a:spcPts val="5599"/>
              </a:lnSpc>
            </a:pPr>
            <a:r>
              <a:rPr lang="en-US" sz="3999">
                <a:solidFill>
                  <a:srgbClr val="000000"/>
                </a:solidFill>
                <a:latin typeface="Fraunces"/>
              </a:rPr>
              <a:t>02</a:t>
            </a:r>
          </a:p>
        </p:txBody>
      </p:sp>
      <p:sp>
        <p:nvSpPr>
          <p:cNvPr name="TextBox 46" id="46"/>
          <p:cNvSpPr txBox="true"/>
          <p:nvPr/>
        </p:nvSpPr>
        <p:spPr>
          <a:xfrm rot="0">
            <a:off x="10437780" y="3470706"/>
            <a:ext cx="1139445" cy="669925"/>
          </a:xfrm>
          <a:prstGeom prst="rect">
            <a:avLst/>
          </a:prstGeom>
        </p:spPr>
        <p:txBody>
          <a:bodyPr anchor="t" rtlCol="false" tIns="0" lIns="0" bIns="0" rIns="0">
            <a:spAutoFit/>
          </a:bodyPr>
          <a:lstStyle/>
          <a:p>
            <a:pPr algn="ctr">
              <a:lnSpc>
                <a:spcPts val="5599"/>
              </a:lnSpc>
            </a:pPr>
            <a:r>
              <a:rPr lang="en-US" sz="3999">
                <a:solidFill>
                  <a:srgbClr val="000000"/>
                </a:solidFill>
                <a:latin typeface="Fraunces"/>
              </a:rPr>
              <a:t>03</a:t>
            </a:r>
          </a:p>
        </p:txBody>
      </p:sp>
      <p:sp>
        <p:nvSpPr>
          <p:cNvPr name="TextBox 47" id="47"/>
          <p:cNvSpPr txBox="true"/>
          <p:nvPr/>
        </p:nvSpPr>
        <p:spPr>
          <a:xfrm rot="0">
            <a:off x="10461128" y="6507561"/>
            <a:ext cx="1139445" cy="669925"/>
          </a:xfrm>
          <a:prstGeom prst="rect">
            <a:avLst/>
          </a:prstGeom>
        </p:spPr>
        <p:txBody>
          <a:bodyPr anchor="t" rtlCol="false" tIns="0" lIns="0" bIns="0" rIns="0">
            <a:spAutoFit/>
          </a:bodyPr>
          <a:lstStyle/>
          <a:p>
            <a:pPr algn="ctr">
              <a:lnSpc>
                <a:spcPts val="5599"/>
              </a:lnSpc>
            </a:pPr>
            <a:r>
              <a:rPr lang="en-US" sz="3999">
                <a:solidFill>
                  <a:srgbClr val="000000"/>
                </a:solidFill>
                <a:latin typeface="Fraunces"/>
              </a:rPr>
              <a:t>04</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6FFFC"/>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647146" y="-1028700"/>
            <a:ext cx="2820508" cy="4114800"/>
          </a:xfrm>
          <a:custGeom>
            <a:avLst/>
            <a:gdLst/>
            <a:ahLst/>
            <a:cxnLst/>
            <a:rect r="r" b="b" t="t" l="l"/>
            <a:pathLst>
              <a:path h="4114800" w="2820508">
                <a:moveTo>
                  <a:pt x="0" y="0"/>
                </a:moveTo>
                <a:lnTo>
                  <a:pt x="2820508" y="0"/>
                </a:lnTo>
                <a:lnTo>
                  <a:pt x="2820508" y="4114800"/>
                </a:lnTo>
                <a:lnTo>
                  <a:pt x="0" y="4114800"/>
                </a:lnTo>
                <a:lnTo>
                  <a:pt x="0" y="0"/>
                </a:lnTo>
                <a:close/>
              </a:path>
            </a:pathLst>
          </a:custGeom>
          <a:blipFill>
            <a:blip r:embed="rId2">
              <a:alphaModFix amt="7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55962" y="-1028700"/>
            <a:ext cx="2820508" cy="4114800"/>
          </a:xfrm>
          <a:custGeom>
            <a:avLst/>
            <a:gdLst/>
            <a:ahLst/>
            <a:cxnLst/>
            <a:rect r="r" b="b" t="t" l="l"/>
            <a:pathLst>
              <a:path h="4114800" w="2820508">
                <a:moveTo>
                  <a:pt x="0" y="0"/>
                </a:moveTo>
                <a:lnTo>
                  <a:pt x="2820508" y="0"/>
                </a:lnTo>
                <a:lnTo>
                  <a:pt x="282050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5400000">
            <a:off x="647146" y="5531404"/>
            <a:ext cx="2820508" cy="4114800"/>
          </a:xfrm>
          <a:custGeom>
            <a:avLst/>
            <a:gdLst/>
            <a:ahLst/>
            <a:cxnLst/>
            <a:rect r="r" b="b" t="t" l="l"/>
            <a:pathLst>
              <a:path h="4114800" w="2820508">
                <a:moveTo>
                  <a:pt x="2820508" y="0"/>
                </a:moveTo>
                <a:lnTo>
                  <a:pt x="0" y="0"/>
                </a:lnTo>
                <a:lnTo>
                  <a:pt x="0" y="4114800"/>
                </a:lnTo>
                <a:lnTo>
                  <a:pt x="2820508" y="4114800"/>
                </a:lnTo>
                <a:lnTo>
                  <a:pt x="2820508" y="0"/>
                </a:lnTo>
                <a:close/>
              </a:path>
            </a:pathLst>
          </a:custGeom>
          <a:blipFill>
            <a:blip r:embed="rId4">
              <a:alphaModFix amt="24000"/>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819214" y="1683922"/>
            <a:ext cx="16806978" cy="6919156"/>
            <a:chOff x="0" y="0"/>
            <a:chExt cx="4426529" cy="1822329"/>
          </a:xfrm>
        </p:grpSpPr>
        <p:sp>
          <p:nvSpPr>
            <p:cNvPr name="Freeform 6" id="6"/>
            <p:cNvSpPr/>
            <p:nvPr/>
          </p:nvSpPr>
          <p:spPr>
            <a:xfrm flipH="false" flipV="false" rot="0">
              <a:off x="0" y="0"/>
              <a:ext cx="4426529" cy="1822329"/>
            </a:xfrm>
            <a:custGeom>
              <a:avLst/>
              <a:gdLst/>
              <a:ahLst/>
              <a:cxnLst/>
              <a:rect r="r" b="b" t="t" l="l"/>
              <a:pathLst>
                <a:path h="1822329" w="4426529">
                  <a:moveTo>
                    <a:pt x="13819" y="0"/>
                  </a:moveTo>
                  <a:lnTo>
                    <a:pt x="4412710" y="0"/>
                  </a:lnTo>
                  <a:cubicBezTo>
                    <a:pt x="4416375" y="0"/>
                    <a:pt x="4419890" y="1456"/>
                    <a:pt x="4422482" y="4048"/>
                  </a:cubicBezTo>
                  <a:cubicBezTo>
                    <a:pt x="4425073" y="6639"/>
                    <a:pt x="4426529" y="10154"/>
                    <a:pt x="4426529" y="13819"/>
                  </a:cubicBezTo>
                  <a:lnTo>
                    <a:pt x="4426529" y="1808510"/>
                  </a:lnTo>
                  <a:cubicBezTo>
                    <a:pt x="4426529" y="1816142"/>
                    <a:pt x="4420342" y="1822329"/>
                    <a:pt x="4412710" y="1822329"/>
                  </a:cubicBezTo>
                  <a:lnTo>
                    <a:pt x="13819" y="1822329"/>
                  </a:lnTo>
                  <a:cubicBezTo>
                    <a:pt x="10154" y="1822329"/>
                    <a:pt x="6639" y="1820873"/>
                    <a:pt x="4048" y="1818282"/>
                  </a:cubicBezTo>
                  <a:cubicBezTo>
                    <a:pt x="1456" y="1815690"/>
                    <a:pt x="0" y="1812175"/>
                    <a:pt x="0" y="1808510"/>
                  </a:cubicBezTo>
                  <a:lnTo>
                    <a:pt x="0" y="13819"/>
                  </a:lnTo>
                  <a:cubicBezTo>
                    <a:pt x="0" y="10154"/>
                    <a:pt x="1456" y="6639"/>
                    <a:pt x="4048" y="4048"/>
                  </a:cubicBezTo>
                  <a:cubicBezTo>
                    <a:pt x="6639" y="1456"/>
                    <a:pt x="10154" y="0"/>
                    <a:pt x="13819" y="0"/>
                  </a:cubicBezTo>
                  <a:close/>
                </a:path>
              </a:pathLst>
            </a:custGeom>
            <a:solidFill>
              <a:srgbClr val="F5FFFE">
                <a:alpha val="84706"/>
              </a:srgbClr>
            </a:solidFill>
            <a:ln w="19050" cap="rnd">
              <a:solidFill>
                <a:srgbClr val="8BDFD5">
                  <a:alpha val="84706"/>
                </a:srgbClr>
              </a:solidFill>
              <a:prstDash val="solid"/>
              <a:round/>
            </a:ln>
          </p:spPr>
        </p:sp>
        <p:sp>
          <p:nvSpPr>
            <p:cNvPr name="TextBox 7" id="7"/>
            <p:cNvSpPr txBox="true"/>
            <p:nvPr/>
          </p:nvSpPr>
          <p:spPr>
            <a:xfrm>
              <a:off x="0" y="57150"/>
              <a:ext cx="4426529" cy="1765179"/>
            </a:xfrm>
            <a:prstGeom prst="rect">
              <a:avLst/>
            </a:prstGeom>
          </p:spPr>
          <p:txBody>
            <a:bodyPr anchor="ctr" rtlCol="false" tIns="50800" lIns="50800" bIns="50800" rIns="50800"/>
            <a:lstStyle/>
            <a:p>
              <a:pPr algn="ctr">
                <a:lnSpc>
                  <a:spcPts val="2499"/>
                </a:lnSpc>
              </a:pPr>
            </a:p>
          </p:txBody>
        </p:sp>
      </p:grpSp>
      <p:sp>
        <p:nvSpPr>
          <p:cNvPr name="Freeform 8" id="8"/>
          <p:cNvSpPr/>
          <p:nvPr/>
        </p:nvSpPr>
        <p:spPr>
          <a:xfrm flipH="true" flipV="false" rot="-5400000">
            <a:off x="1913663" y="7844291"/>
            <a:ext cx="2820508" cy="4114800"/>
          </a:xfrm>
          <a:custGeom>
            <a:avLst/>
            <a:gdLst/>
            <a:ahLst/>
            <a:cxnLst/>
            <a:rect r="r" b="b" t="t" l="l"/>
            <a:pathLst>
              <a:path h="4114800" w="2820508">
                <a:moveTo>
                  <a:pt x="2820509" y="0"/>
                </a:moveTo>
                <a:lnTo>
                  <a:pt x="0" y="0"/>
                </a:lnTo>
                <a:lnTo>
                  <a:pt x="0" y="4114800"/>
                </a:lnTo>
                <a:lnTo>
                  <a:pt x="2820509" y="4114800"/>
                </a:lnTo>
                <a:lnTo>
                  <a:pt x="2820509" y="0"/>
                </a:lnTo>
                <a:close/>
              </a:path>
            </a:pathLst>
          </a:custGeom>
          <a:blipFill>
            <a:blip r:embed="rId4">
              <a:alphaModFix amt="24000"/>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1172212" y="1288665"/>
            <a:ext cx="6336332" cy="790514"/>
            <a:chOff x="0" y="0"/>
            <a:chExt cx="1668828" cy="208201"/>
          </a:xfrm>
        </p:grpSpPr>
        <p:sp>
          <p:nvSpPr>
            <p:cNvPr name="Freeform 10" id="10"/>
            <p:cNvSpPr/>
            <p:nvPr/>
          </p:nvSpPr>
          <p:spPr>
            <a:xfrm flipH="false" flipV="false" rot="0">
              <a:off x="0" y="0"/>
              <a:ext cx="1668828" cy="208201"/>
            </a:xfrm>
            <a:custGeom>
              <a:avLst/>
              <a:gdLst/>
              <a:ahLst/>
              <a:cxnLst/>
              <a:rect r="r" b="b" t="t" l="l"/>
              <a:pathLst>
                <a:path h="208201" w="1668828">
                  <a:moveTo>
                    <a:pt x="61091" y="0"/>
                  </a:moveTo>
                  <a:lnTo>
                    <a:pt x="1607737" y="0"/>
                  </a:lnTo>
                  <a:cubicBezTo>
                    <a:pt x="1641477" y="0"/>
                    <a:pt x="1668828" y="27352"/>
                    <a:pt x="1668828" y="61091"/>
                  </a:cubicBezTo>
                  <a:lnTo>
                    <a:pt x="1668828" y="147110"/>
                  </a:lnTo>
                  <a:cubicBezTo>
                    <a:pt x="1668828" y="180850"/>
                    <a:pt x="1641477" y="208201"/>
                    <a:pt x="1607737" y="208201"/>
                  </a:cubicBezTo>
                  <a:lnTo>
                    <a:pt x="61091" y="208201"/>
                  </a:lnTo>
                  <a:cubicBezTo>
                    <a:pt x="27352" y="208201"/>
                    <a:pt x="0" y="180850"/>
                    <a:pt x="0" y="147110"/>
                  </a:cubicBezTo>
                  <a:lnTo>
                    <a:pt x="0" y="61091"/>
                  </a:lnTo>
                  <a:cubicBezTo>
                    <a:pt x="0" y="27352"/>
                    <a:pt x="27352" y="0"/>
                    <a:pt x="61091" y="0"/>
                  </a:cubicBezTo>
                  <a:close/>
                </a:path>
              </a:pathLst>
            </a:custGeom>
            <a:solidFill>
              <a:srgbClr val="8BDFD5"/>
            </a:solidFill>
            <a:ln w="19050" cap="rnd">
              <a:solidFill>
                <a:srgbClr val="4C7D77"/>
              </a:solidFill>
              <a:prstDash val="solid"/>
              <a:round/>
            </a:ln>
          </p:spPr>
        </p:sp>
        <p:sp>
          <p:nvSpPr>
            <p:cNvPr name="TextBox 11" id="11"/>
            <p:cNvSpPr txBox="true"/>
            <p:nvPr/>
          </p:nvSpPr>
          <p:spPr>
            <a:xfrm>
              <a:off x="0" y="57150"/>
              <a:ext cx="1668828" cy="151051"/>
            </a:xfrm>
            <a:prstGeom prst="rect">
              <a:avLst/>
            </a:prstGeom>
          </p:spPr>
          <p:txBody>
            <a:bodyPr anchor="ctr" rtlCol="false" tIns="50800" lIns="50800" bIns="50800" rIns="50800"/>
            <a:lstStyle/>
            <a:p>
              <a:pPr algn="ctr">
                <a:lnSpc>
                  <a:spcPts val="2499"/>
                </a:lnSpc>
              </a:pPr>
            </a:p>
          </p:txBody>
        </p:sp>
      </p:grpSp>
      <p:grpSp>
        <p:nvGrpSpPr>
          <p:cNvPr name="Group 12" id="12"/>
          <p:cNvGrpSpPr/>
          <p:nvPr/>
        </p:nvGrpSpPr>
        <p:grpSpPr>
          <a:xfrm rot="0">
            <a:off x="1028700" y="1288665"/>
            <a:ext cx="790514" cy="79051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B7B7"/>
            </a:solidFill>
            <a:ln w="19050" cap="sq">
              <a:solidFill>
                <a:srgbClr val="4C7D77"/>
              </a:solidFill>
              <a:prstDash val="solid"/>
              <a:miter/>
            </a:ln>
          </p:spPr>
        </p:sp>
        <p:sp>
          <p:nvSpPr>
            <p:cNvPr name="TextBox 14" id="14"/>
            <p:cNvSpPr txBox="true"/>
            <p:nvPr/>
          </p:nvSpPr>
          <p:spPr>
            <a:xfrm>
              <a:off x="76200" y="133350"/>
              <a:ext cx="660400" cy="603250"/>
            </a:xfrm>
            <a:prstGeom prst="rect">
              <a:avLst/>
            </a:prstGeom>
          </p:spPr>
          <p:txBody>
            <a:bodyPr anchor="ctr" rtlCol="false" tIns="50800" lIns="50800" bIns="50800" rIns="50800"/>
            <a:lstStyle/>
            <a:p>
              <a:pPr algn="ctr">
                <a:lnSpc>
                  <a:spcPts val="2499"/>
                </a:lnSpc>
              </a:pPr>
            </a:p>
          </p:txBody>
        </p:sp>
      </p:grpSp>
      <p:grpSp>
        <p:nvGrpSpPr>
          <p:cNvPr name="Group 15" id="15"/>
          <p:cNvGrpSpPr/>
          <p:nvPr/>
        </p:nvGrpSpPr>
        <p:grpSpPr>
          <a:xfrm rot="0">
            <a:off x="2642440" y="2925066"/>
            <a:ext cx="14956961" cy="5398861"/>
            <a:chOff x="0" y="0"/>
            <a:chExt cx="3939282" cy="1421922"/>
          </a:xfrm>
        </p:grpSpPr>
        <p:sp>
          <p:nvSpPr>
            <p:cNvPr name="Freeform 16" id="16"/>
            <p:cNvSpPr/>
            <p:nvPr/>
          </p:nvSpPr>
          <p:spPr>
            <a:xfrm flipH="false" flipV="false" rot="0">
              <a:off x="0" y="0"/>
              <a:ext cx="3939282" cy="1421922"/>
            </a:xfrm>
            <a:custGeom>
              <a:avLst/>
              <a:gdLst/>
              <a:ahLst/>
              <a:cxnLst/>
              <a:rect r="r" b="b" t="t" l="l"/>
              <a:pathLst>
                <a:path h="1421922" w="3939282">
                  <a:moveTo>
                    <a:pt x="10352" y="0"/>
                  </a:moveTo>
                  <a:lnTo>
                    <a:pt x="3928930" y="0"/>
                  </a:lnTo>
                  <a:cubicBezTo>
                    <a:pt x="3934647" y="0"/>
                    <a:pt x="3939282" y="4635"/>
                    <a:pt x="3939282" y="10352"/>
                  </a:cubicBezTo>
                  <a:lnTo>
                    <a:pt x="3939282" y="1411570"/>
                  </a:lnTo>
                  <a:cubicBezTo>
                    <a:pt x="3939282" y="1414316"/>
                    <a:pt x="3938191" y="1416949"/>
                    <a:pt x="3936250" y="1418890"/>
                  </a:cubicBezTo>
                  <a:cubicBezTo>
                    <a:pt x="3934308" y="1420832"/>
                    <a:pt x="3931675" y="1421922"/>
                    <a:pt x="3928930" y="1421922"/>
                  </a:cubicBezTo>
                  <a:lnTo>
                    <a:pt x="10352" y="1421922"/>
                  </a:lnTo>
                  <a:cubicBezTo>
                    <a:pt x="4635" y="1421922"/>
                    <a:pt x="0" y="1417287"/>
                    <a:pt x="0" y="1411570"/>
                  </a:cubicBezTo>
                  <a:lnTo>
                    <a:pt x="0" y="10352"/>
                  </a:lnTo>
                  <a:cubicBezTo>
                    <a:pt x="0" y="4635"/>
                    <a:pt x="4635" y="0"/>
                    <a:pt x="10352" y="0"/>
                  </a:cubicBezTo>
                  <a:close/>
                </a:path>
              </a:pathLst>
            </a:custGeom>
            <a:solidFill>
              <a:srgbClr val="8BDFD5">
                <a:alpha val="80000"/>
              </a:srgbClr>
            </a:solidFill>
            <a:ln w="28575" cap="sq">
              <a:solidFill>
                <a:srgbClr val="4C7D77">
                  <a:alpha val="80000"/>
                </a:srgbClr>
              </a:solidFill>
              <a:prstDash val="dash"/>
              <a:miter/>
            </a:ln>
          </p:spPr>
        </p:sp>
        <p:sp>
          <p:nvSpPr>
            <p:cNvPr name="TextBox 17" id="17"/>
            <p:cNvSpPr txBox="true"/>
            <p:nvPr/>
          </p:nvSpPr>
          <p:spPr>
            <a:xfrm>
              <a:off x="0" y="57150"/>
              <a:ext cx="3939282" cy="1364772"/>
            </a:xfrm>
            <a:prstGeom prst="rect">
              <a:avLst/>
            </a:prstGeom>
          </p:spPr>
          <p:txBody>
            <a:bodyPr anchor="ctr" rtlCol="false" tIns="50800" lIns="50800" bIns="50800" rIns="50800"/>
            <a:lstStyle/>
            <a:p>
              <a:pPr algn="ctr">
                <a:lnSpc>
                  <a:spcPts val="2499"/>
                </a:lnSpc>
              </a:pPr>
            </a:p>
          </p:txBody>
        </p:sp>
      </p:grpSp>
      <p:grpSp>
        <p:nvGrpSpPr>
          <p:cNvPr name="Group 18" id="18"/>
          <p:cNvGrpSpPr/>
          <p:nvPr/>
        </p:nvGrpSpPr>
        <p:grpSpPr>
          <a:xfrm rot="-5400000">
            <a:off x="6823516" y="-175825"/>
            <a:ext cx="972223" cy="6201780"/>
            <a:chOff x="0" y="0"/>
            <a:chExt cx="256059" cy="1633391"/>
          </a:xfrm>
        </p:grpSpPr>
        <p:sp>
          <p:nvSpPr>
            <p:cNvPr name="Freeform 19" id="19"/>
            <p:cNvSpPr/>
            <p:nvPr/>
          </p:nvSpPr>
          <p:spPr>
            <a:xfrm flipH="false" flipV="false" rot="0">
              <a:off x="0" y="0"/>
              <a:ext cx="256059" cy="1624476"/>
            </a:xfrm>
            <a:custGeom>
              <a:avLst/>
              <a:gdLst/>
              <a:ahLst/>
              <a:cxnLst/>
              <a:rect r="r" b="b" t="t" l="l"/>
              <a:pathLst>
                <a:path h="1624476" w="256059">
                  <a:moveTo>
                    <a:pt x="256059" y="31106"/>
                  </a:moveTo>
                  <a:lnTo>
                    <a:pt x="256059" y="1487985"/>
                  </a:lnTo>
                  <a:cubicBezTo>
                    <a:pt x="256059" y="1507775"/>
                    <a:pt x="247618" y="1526626"/>
                    <a:pt x="232855" y="1539807"/>
                  </a:cubicBezTo>
                  <a:lnTo>
                    <a:pt x="151233" y="1612675"/>
                  </a:lnTo>
                  <a:cubicBezTo>
                    <a:pt x="138015" y="1624476"/>
                    <a:pt x="118044" y="1624476"/>
                    <a:pt x="104825" y="1612675"/>
                  </a:cubicBezTo>
                  <a:lnTo>
                    <a:pt x="23204" y="1539807"/>
                  </a:lnTo>
                  <a:cubicBezTo>
                    <a:pt x="8441" y="1526626"/>
                    <a:pt x="0" y="1507775"/>
                    <a:pt x="0" y="1487985"/>
                  </a:cubicBezTo>
                  <a:lnTo>
                    <a:pt x="0" y="31106"/>
                  </a:lnTo>
                  <a:cubicBezTo>
                    <a:pt x="0" y="13927"/>
                    <a:pt x="13927" y="0"/>
                    <a:pt x="31106" y="0"/>
                  </a:cubicBezTo>
                  <a:lnTo>
                    <a:pt x="224953" y="0"/>
                  </a:lnTo>
                  <a:cubicBezTo>
                    <a:pt x="242132" y="0"/>
                    <a:pt x="256059" y="13927"/>
                    <a:pt x="256059" y="31106"/>
                  </a:cubicBezTo>
                  <a:close/>
                </a:path>
              </a:pathLst>
            </a:custGeom>
            <a:solidFill>
              <a:srgbClr val="B7B7B7"/>
            </a:solidFill>
          </p:spPr>
        </p:sp>
        <p:sp>
          <p:nvSpPr>
            <p:cNvPr name="TextBox 20" id="20"/>
            <p:cNvSpPr txBox="true"/>
            <p:nvPr/>
          </p:nvSpPr>
          <p:spPr>
            <a:xfrm>
              <a:off x="0" y="57150"/>
              <a:ext cx="256059" cy="1461941"/>
            </a:xfrm>
            <a:prstGeom prst="rect">
              <a:avLst/>
            </a:prstGeom>
          </p:spPr>
          <p:txBody>
            <a:bodyPr anchor="ctr" rtlCol="false" tIns="50800" lIns="50800" bIns="50800" rIns="50800"/>
            <a:lstStyle/>
            <a:p>
              <a:pPr algn="ctr">
                <a:lnSpc>
                  <a:spcPts val="2499"/>
                </a:lnSpc>
              </a:pPr>
            </a:p>
          </p:txBody>
        </p:sp>
      </p:grpSp>
      <p:sp>
        <p:nvSpPr>
          <p:cNvPr name="Freeform 21" id="21"/>
          <p:cNvSpPr/>
          <p:nvPr/>
        </p:nvSpPr>
        <p:spPr>
          <a:xfrm flipH="false" flipV="false" rot="0">
            <a:off x="2760566" y="3717111"/>
            <a:ext cx="14720709" cy="3496168"/>
          </a:xfrm>
          <a:custGeom>
            <a:avLst/>
            <a:gdLst/>
            <a:ahLst/>
            <a:cxnLst/>
            <a:rect r="r" b="b" t="t" l="l"/>
            <a:pathLst>
              <a:path h="3496168" w="14720709">
                <a:moveTo>
                  <a:pt x="0" y="0"/>
                </a:moveTo>
                <a:lnTo>
                  <a:pt x="14720709" y="0"/>
                </a:lnTo>
                <a:lnTo>
                  <a:pt x="14720709" y="3496168"/>
                </a:lnTo>
                <a:lnTo>
                  <a:pt x="0" y="3496168"/>
                </a:lnTo>
                <a:lnTo>
                  <a:pt x="0" y="0"/>
                </a:lnTo>
                <a:close/>
              </a:path>
            </a:pathLst>
          </a:custGeom>
          <a:blipFill>
            <a:blip r:embed="rId6"/>
            <a:stretch>
              <a:fillRect l="0" t="0" r="0" b="0"/>
            </a:stretch>
          </a:blipFill>
        </p:spPr>
      </p:sp>
      <p:sp>
        <p:nvSpPr>
          <p:cNvPr name="TextBox 22" id="22"/>
          <p:cNvSpPr txBox="true"/>
          <p:nvPr/>
        </p:nvSpPr>
        <p:spPr>
          <a:xfrm rot="0">
            <a:off x="2009627" y="1315622"/>
            <a:ext cx="5253090" cy="669925"/>
          </a:xfrm>
          <a:prstGeom prst="rect">
            <a:avLst/>
          </a:prstGeom>
        </p:spPr>
        <p:txBody>
          <a:bodyPr anchor="t" rtlCol="false" tIns="0" lIns="0" bIns="0" rIns="0">
            <a:spAutoFit/>
          </a:bodyPr>
          <a:lstStyle/>
          <a:p>
            <a:pPr>
              <a:lnSpc>
                <a:spcPts val="5599"/>
              </a:lnSpc>
            </a:pPr>
            <a:r>
              <a:rPr lang="en-US" sz="3999">
                <a:solidFill>
                  <a:srgbClr val="000000"/>
                </a:solidFill>
                <a:latin typeface="Fraunces Heavy"/>
              </a:rPr>
              <a:t>Dataset</a:t>
            </a:r>
          </a:p>
        </p:txBody>
      </p:sp>
      <p:sp>
        <p:nvSpPr>
          <p:cNvPr name="TextBox 23" id="23"/>
          <p:cNvSpPr txBox="true"/>
          <p:nvPr/>
        </p:nvSpPr>
        <p:spPr>
          <a:xfrm rot="0">
            <a:off x="4645478" y="2556765"/>
            <a:ext cx="5765039" cy="669925"/>
          </a:xfrm>
          <a:prstGeom prst="rect">
            <a:avLst/>
          </a:prstGeom>
        </p:spPr>
        <p:txBody>
          <a:bodyPr anchor="t" rtlCol="false" tIns="0" lIns="0" bIns="0" rIns="0">
            <a:spAutoFit/>
          </a:bodyPr>
          <a:lstStyle/>
          <a:p>
            <a:pPr>
              <a:lnSpc>
                <a:spcPts val="5599"/>
              </a:lnSpc>
            </a:pPr>
            <a:r>
              <a:rPr lang="en-US" sz="3999">
                <a:solidFill>
                  <a:srgbClr val="000000"/>
                </a:solidFill>
                <a:latin typeface="Fraunces Bold"/>
              </a:rPr>
              <a:t>Example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6FFFC"/>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647146" y="-1028700"/>
            <a:ext cx="2820508" cy="4114800"/>
          </a:xfrm>
          <a:custGeom>
            <a:avLst/>
            <a:gdLst/>
            <a:ahLst/>
            <a:cxnLst/>
            <a:rect r="r" b="b" t="t" l="l"/>
            <a:pathLst>
              <a:path h="4114800" w="2820508">
                <a:moveTo>
                  <a:pt x="0" y="0"/>
                </a:moveTo>
                <a:lnTo>
                  <a:pt x="2820508" y="0"/>
                </a:lnTo>
                <a:lnTo>
                  <a:pt x="2820508" y="4114800"/>
                </a:lnTo>
                <a:lnTo>
                  <a:pt x="0" y="4114800"/>
                </a:lnTo>
                <a:lnTo>
                  <a:pt x="0" y="0"/>
                </a:lnTo>
                <a:close/>
              </a:path>
            </a:pathLst>
          </a:custGeom>
          <a:blipFill>
            <a:blip r:embed="rId2">
              <a:alphaModFix amt="7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55962" y="-1028700"/>
            <a:ext cx="2820508" cy="4114800"/>
          </a:xfrm>
          <a:custGeom>
            <a:avLst/>
            <a:gdLst/>
            <a:ahLst/>
            <a:cxnLst/>
            <a:rect r="r" b="b" t="t" l="l"/>
            <a:pathLst>
              <a:path h="4114800" w="2820508">
                <a:moveTo>
                  <a:pt x="0" y="0"/>
                </a:moveTo>
                <a:lnTo>
                  <a:pt x="2820508" y="0"/>
                </a:lnTo>
                <a:lnTo>
                  <a:pt x="282050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5400000">
            <a:off x="647146" y="5531404"/>
            <a:ext cx="2820508" cy="4114800"/>
          </a:xfrm>
          <a:custGeom>
            <a:avLst/>
            <a:gdLst/>
            <a:ahLst/>
            <a:cxnLst/>
            <a:rect r="r" b="b" t="t" l="l"/>
            <a:pathLst>
              <a:path h="4114800" w="2820508">
                <a:moveTo>
                  <a:pt x="2820508" y="0"/>
                </a:moveTo>
                <a:lnTo>
                  <a:pt x="0" y="0"/>
                </a:lnTo>
                <a:lnTo>
                  <a:pt x="0" y="4114800"/>
                </a:lnTo>
                <a:lnTo>
                  <a:pt x="2820508" y="4114800"/>
                </a:lnTo>
                <a:lnTo>
                  <a:pt x="2820508" y="0"/>
                </a:lnTo>
                <a:close/>
              </a:path>
            </a:pathLst>
          </a:custGeom>
          <a:blipFill>
            <a:blip r:embed="rId4">
              <a:alphaModFix amt="24000"/>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591184" y="1683922"/>
            <a:ext cx="17363190" cy="7906643"/>
            <a:chOff x="0" y="0"/>
            <a:chExt cx="4573021" cy="2082408"/>
          </a:xfrm>
        </p:grpSpPr>
        <p:sp>
          <p:nvSpPr>
            <p:cNvPr name="Freeform 6" id="6"/>
            <p:cNvSpPr/>
            <p:nvPr/>
          </p:nvSpPr>
          <p:spPr>
            <a:xfrm flipH="false" flipV="false" rot="0">
              <a:off x="0" y="0"/>
              <a:ext cx="4573021" cy="2082408"/>
            </a:xfrm>
            <a:custGeom>
              <a:avLst/>
              <a:gdLst/>
              <a:ahLst/>
              <a:cxnLst/>
              <a:rect r="r" b="b" t="t" l="l"/>
              <a:pathLst>
                <a:path h="2082408" w="4573021">
                  <a:moveTo>
                    <a:pt x="13376" y="0"/>
                  </a:moveTo>
                  <a:lnTo>
                    <a:pt x="4559645" y="0"/>
                  </a:lnTo>
                  <a:cubicBezTo>
                    <a:pt x="4567032" y="0"/>
                    <a:pt x="4573021" y="5989"/>
                    <a:pt x="4573021" y="13376"/>
                  </a:cubicBezTo>
                  <a:lnTo>
                    <a:pt x="4573021" y="2069031"/>
                  </a:lnTo>
                  <a:cubicBezTo>
                    <a:pt x="4573021" y="2076419"/>
                    <a:pt x="4567032" y="2082408"/>
                    <a:pt x="4559645" y="2082408"/>
                  </a:cubicBezTo>
                  <a:lnTo>
                    <a:pt x="13376" y="2082408"/>
                  </a:lnTo>
                  <a:cubicBezTo>
                    <a:pt x="5989" y="2082408"/>
                    <a:pt x="0" y="2076419"/>
                    <a:pt x="0" y="2069031"/>
                  </a:cubicBezTo>
                  <a:lnTo>
                    <a:pt x="0" y="13376"/>
                  </a:lnTo>
                  <a:cubicBezTo>
                    <a:pt x="0" y="5989"/>
                    <a:pt x="5989" y="0"/>
                    <a:pt x="13376" y="0"/>
                  </a:cubicBezTo>
                  <a:close/>
                </a:path>
              </a:pathLst>
            </a:custGeom>
            <a:solidFill>
              <a:srgbClr val="F5FFFE">
                <a:alpha val="84706"/>
              </a:srgbClr>
            </a:solidFill>
            <a:ln w="19050" cap="rnd">
              <a:solidFill>
                <a:srgbClr val="8BDFD5">
                  <a:alpha val="84706"/>
                </a:srgbClr>
              </a:solidFill>
              <a:prstDash val="solid"/>
              <a:round/>
            </a:ln>
          </p:spPr>
        </p:sp>
        <p:sp>
          <p:nvSpPr>
            <p:cNvPr name="TextBox 7" id="7"/>
            <p:cNvSpPr txBox="true"/>
            <p:nvPr/>
          </p:nvSpPr>
          <p:spPr>
            <a:xfrm>
              <a:off x="0" y="57150"/>
              <a:ext cx="4573021" cy="2025258"/>
            </a:xfrm>
            <a:prstGeom prst="rect">
              <a:avLst/>
            </a:prstGeom>
          </p:spPr>
          <p:txBody>
            <a:bodyPr anchor="ctr" rtlCol="false" tIns="50800" lIns="50800" bIns="50800" rIns="50800"/>
            <a:lstStyle/>
            <a:p>
              <a:pPr algn="ctr">
                <a:lnSpc>
                  <a:spcPts val="2499"/>
                </a:lnSpc>
              </a:pPr>
            </a:p>
          </p:txBody>
        </p:sp>
      </p:grpSp>
      <p:sp>
        <p:nvSpPr>
          <p:cNvPr name="Freeform 8" id="8"/>
          <p:cNvSpPr/>
          <p:nvPr/>
        </p:nvSpPr>
        <p:spPr>
          <a:xfrm flipH="true" flipV="false" rot="-5400000">
            <a:off x="1913663" y="7844291"/>
            <a:ext cx="2820508" cy="4114800"/>
          </a:xfrm>
          <a:custGeom>
            <a:avLst/>
            <a:gdLst/>
            <a:ahLst/>
            <a:cxnLst/>
            <a:rect r="r" b="b" t="t" l="l"/>
            <a:pathLst>
              <a:path h="4114800" w="2820508">
                <a:moveTo>
                  <a:pt x="2820509" y="0"/>
                </a:moveTo>
                <a:lnTo>
                  <a:pt x="0" y="0"/>
                </a:lnTo>
                <a:lnTo>
                  <a:pt x="0" y="4114800"/>
                </a:lnTo>
                <a:lnTo>
                  <a:pt x="2820509" y="4114800"/>
                </a:lnTo>
                <a:lnTo>
                  <a:pt x="2820509" y="0"/>
                </a:lnTo>
                <a:close/>
              </a:path>
            </a:pathLst>
          </a:custGeom>
          <a:blipFill>
            <a:blip r:embed="rId4">
              <a:alphaModFix amt="24000"/>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1172212" y="1288665"/>
            <a:ext cx="7971788" cy="1197678"/>
            <a:chOff x="0" y="0"/>
            <a:chExt cx="2099566" cy="315438"/>
          </a:xfrm>
        </p:grpSpPr>
        <p:sp>
          <p:nvSpPr>
            <p:cNvPr name="Freeform 10" id="10"/>
            <p:cNvSpPr/>
            <p:nvPr/>
          </p:nvSpPr>
          <p:spPr>
            <a:xfrm flipH="false" flipV="false" rot="0">
              <a:off x="0" y="0"/>
              <a:ext cx="2099566" cy="315438"/>
            </a:xfrm>
            <a:custGeom>
              <a:avLst/>
              <a:gdLst/>
              <a:ahLst/>
              <a:cxnLst/>
              <a:rect r="r" b="b" t="t" l="l"/>
              <a:pathLst>
                <a:path h="315438" w="2099566">
                  <a:moveTo>
                    <a:pt x="48558" y="0"/>
                  </a:moveTo>
                  <a:lnTo>
                    <a:pt x="2051007" y="0"/>
                  </a:lnTo>
                  <a:cubicBezTo>
                    <a:pt x="2077825" y="0"/>
                    <a:pt x="2099566" y="21740"/>
                    <a:pt x="2099566" y="48558"/>
                  </a:cubicBezTo>
                  <a:lnTo>
                    <a:pt x="2099566" y="266880"/>
                  </a:lnTo>
                  <a:cubicBezTo>
                    <a:pt x="2099566" y="279758"/>
                    <a:pt x="2094450" y="292109"/>
                    <a:pt x="2085343" y="301215"/>
                  </a:cubicBezTo>
                  <a:cubicBezTo>
                    <a:pt x="2076237" y="310322"/>
                    <a:pt x="2063886" y="315438"/>
                    <a:pt x="2051007" y="315438"/>
                  </a:cubicBezTo>
                  <a:lnTo>
                    <a:pt x="48558" y="315438"/>
                  </a:lnTo>
                  <a:cubicBezTo>
                    <a:pt x="35680" y="315438"/>
                    <a:pt x="23329" y="310322"/>
                    <a:pt x="14222" y="301215"/>
                  </a:cubicBezTo>
                  <a:cubicBezTo>
                    <a:pt x="5116" y="292109"/>
                    <a:pt x="0" y="279758"/>
                    <a:pt x="0" y="266880"/>
                  </a:cubicBezTo>
                  <a:lnTo>
                    <a:pt x="0" y="48558"/>
                  </a:lnTo>
                  <a:cubicBezTo>
                    <a:pt x="0" y="35680"/>
                    <a:pt x="5116" y="23329"/>
                    <a:pt x="14222" y="14222"/>
                  </a:cubicBezTo>
                  <a:cubicBezTo>
                    <a:pt x="23329" y="5116"/>
                    <a:pt x="35680" y="0"/>
                    <a:pt x="48558" y="0"/>
                  </a:cubicBezTo>
                  <a:close/>
                </a:path>
              </a:pathLst>
            </a:custGeom>
            <a:solidFill>
              <a:srgbClr val="8BDFD5"/>
            </a:solidFill>
            <a:ln w="19050" cap="rnd">
              <a:solidFill>
                <a:srgbClr val="4C7D77"/>
              </a:solidFill>
              <a:prstDash val="solid"/>
              <a:round/>
            </a:ln>
          </p:spPr>
        </p:sp>
        <p:sp>
          <p:nvSpPr>
            <p:cNvPr name="TextBox 11" id="11"/>
            <p:cNvSpPr txBox="true"/>
            <p:nvPr/>
          </p:nvSpPr>
          <p:spPr>
            <a:xfrm>
              <a:off x="0" y="57150"/>
              <a:ext cx="2099566" cy="258288"/>
            </a:xfrm>
            <a:prstGeom prst="rect">
              <a:avLst/>
            </a:prstGeom>
          </p:spPr>
          <p:txBody>
            <a:bodyPr anchor="ctr" rtlCol="false" tIns="50800" lIns="50800" bIns="50800" rIns="50800"/>
            <a:lstStyle/>
            <a:p>
              <a:pPr algn="ctr">
                <a:lnSpc>
                  <a:spcPts val="2499"/>
                </a:lnSpc>
              </a:pPr>
            </a:p>
          </p:txBody>
        </p:sp>
      </p:grpSp>
      <p:grpSp>
        <p:nvGrpSpPr>
          <p:cNvPr name="Group 12" id="12"/>
          <p:cNvGrpSpPr/>
          <p:nvPr/>
        </p:nvGrpSpPr>
        <p:grpSpPr>
          <a:xfrm rot="0">
            <a:off x="1028700" y="1288665"/>
            <a:ext cx="790514" cy="79051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B7B7"/>
            </a:solidFill>
            <a:ln w="19050" cap="sq">
              <a:solidFill>
                <a:srgbClr val="4C7D77"/>
              </a:solidFill>
              <a:prstDash val="solid"/>
              <a:miter/>
            </a:ln>
          </p:spPr>
        </p:sp>
        <p:sp>
          <p:nvSpPr>
            <p:cNvPr name="TextBox 14" id="14"/>
            <p:cNvSpPr txBox="true"/>
            <p:nvPr/>
          </p:nvSpPr>
          <p:spPr>
            <a:xfrm>
              <a:off x="76200" y="133350"/>
              <a:ext cx="660400" cy="603250"/>
            </a:xfrm>
            <a:prstGeom prst="rect">
              <a:avLst/>
            </a:prstGeom>
          </p:spPr>
          <p:txBody>
            <a:bodyPr anchor="ctr" rtlCol="false" tIns="50800" lIns="50800" bIns="50800" rIns="50800"/>
            <a:lstStyle/>
            <a:p>
              <a:pPr algn="ctr">
                <a:lnSpc>
                  <a:spcPts val="2499"/>
                </a:lnSpc>
              </a:pPr>
            </a:p>
          </p:txBody>
        </p:sp>
      </p:grpSp>
      <p:grpSp>
        <p:nvGrpSpPr>
          <p:cNvPr name="Group 15" id="15"/>
          <p:cNvGrpSpPr/>
          <p:nvPr/>
        </p:nvGrpSpPr>
        <p:grpSpPr>
          <a:xfrm rot="0">
            <a:off x="1466216" y="2886558"/>
            <a:ext cx="13521414" cy="5949149"/>
            <a:chOff x="0" y="0"/>
            <a:chExt cx="3561195" cy="1566854"/>
          </a:xfrm>
        </p:grpSpPr>
        <p:sp>
          <p:nvSpPr>
            <p:cNvPr name="Freeform 16" id="16"/>
            <p:cNvSpPr/>
            <p:nvPr/>
          </p:nvSpPr>
          <p:spPr>
            <a:xfrm flipH="false" flipV="false" rot="0">
              <a:off x="0" y="0"/>
              <a:ext cx="3561195" cy="1566854"/>
            </a:xfrm>
            <a:custGeom>
              <a:avLst/>
              <a:gdLst/>
              <a:ahLst/>
              <a:cxnLst/>
              <a:rect r="r" b="b" t="t" l="l"/>
              <a:pathLst>
                <a:path h="1566854" w="3561195">
                  <a:moveTo>
                    <a:pt x="11451" y="0"/>
                  </a:moveTo>
                  <a:lnTo>
                    <a:pt x="3549744" y="0"/>
                  </a:lnTo>
                  <a:cubicBezTo>
                    <a:pt x="3556069" y="0"/>
                    <a:pt x="3561195" y="5127"/>
                    <a:pt x="3561195" y="11451"/>
                  </a:cubicBezTo>
                  <a:lnTo>
                    <a:pt x="3561195" y="1555403"/>
                  </a:lnTo>
                  <a:cubicBezTo>
                    <a:pt x="3561195" y="1558440"/>
                    <a:pt x="3559989" y="1561353"/>
                    <a:pt x="3557841" y="1563500"/>
                  </a:cubicBezTo>
                  <a:cubicBezTo>
                    <a:pt x="3555694" y="1565648"/>
                    <a:pt x="3552781" y="1566854"/>
                    <a:pt x="3549744" y="1566854"/>
                  </a:cubicBezTo>
                  <a:lnTo>
                    <a:pt x="11451" y="1566854"/>
                  </a:lnTo>
                  <a:cubicBezTo>
                    <a:pt x="8414" y="1566854"/>
                    <a:pt x="5502" y="1565648"/>
                    <a:pt x="3354" y="1563500"/>
                  </a:cubicBezTo>
                  <a:cubicBezTo>
                    <a:pt x="1206" y="1561353"/>
                    <a:pt x="0" y="1558440"/>
                    <a:pt x="0" y="1555403"/>
                  </a:cubicBezTo>
                  <a:lnTo>
                    <a:pt x="0" y="11451"/>
                  </a:lnTo>
                  <a:cubicBezTo>
                    <a:pt x="0" y="8414"/>
                    <a:pt x="1206" y="5502"/>
                    <a:pt x="3354" y="3354"/>
                  </a:cubicBezTo>
                  <a:cubicBezTo>
                    <a:pt x="5502" y="1206"/>
                    <a:pt x="8414" y="0"/>
                    <a:pt x="11451" y="0"/>
                  </a:cubicBezTo>
                  <a:close/>
                </a:path>
              </a:pathLst>
            </a:custGeom>
            <a:solidFill>
              <a:srgbClr val="8BDFD5">
                <a:alpha val="80000"/>
              </a:srgbClr>
            </a:solidFill>
            <a:ln w="28575" cap="sq">
              <a:solidFill>
                <a:srgbClr val="4C7D77">
                  <a:alpha val="80000"/>
                </a:srgbClr>
              </a:solidFill>
              <a:prstDash val="dash"/>
              <a:miter/>
            </a:ln>
          </p:spPr>
        </p:sp>
        <p:sp>
          <p:nvSpPr>
            <p:cNvPr name="TextBox 17" id="17"/>
            <p:cNvSpPr txBox="true"/>
            <p:nvPr/>
          </p:nvSpPr>
          <p:spPr>
            <a:xfrm>
              <a:off x="0" y="57150"/>
              <a:ext cx="3561195" cy="1509704"/>
            </a:xfrm>
            <a:prstGeom prst="rect">
              <a:avLst/>
            </a:prstGeom>
          </p:spPr>
          <p:txBody>
            <a:bodyPr anchor="ctr" rtlCol="false" tIns="50800" lIns="50800" bIns="50800" rIns="50800"/>
            <a:lstStyle/>
            <a:p>
              <a:pPr algn="ctr">
                <a:lnSpc>
                  <a:spcPts val="2499"/>
                </a:lnSpc>
              </a:pPr>
            </a:p>
          </p:txBody>
        </p:sp>
      </p:grpSp>
      <p:sp>
        <p:nvSpPr>
          <p:cNvPr name="TextBox 18" id="18"/>
          <p:cNvSpPr txBox="true"/>
          <p:nvPr/>
        </p:nvSpPr>
        <p:spPr>
          <a:xfrm rot="0">
            <a:off x="2009627" y="1325147"/>
            <a:ext cx="6569810" cy="1047749"/>
          </a:xfrm>
          <a:prstGeom prst="rect">
            <a:avLst/>
          </a:prstGeom>
        </p:spPr>
        <p:txBody>
          <a:bodyPr anchor="t" rtlCol="false" tIns="0" lIns="0" bIns="0" rIns="0">
            <a:spAutoFit/>
          </a:bodyPr>
          <a:lstStyle/>
          <a:p>
            <a:pPr>
              <a:lnSpc>
                <a:spcPts val="4200"/>
              </a:lnSpc>
            </a:pPr>
            <a:r>
              <a:rPr lang="en-US" sz="3000">
                <a:solidFill>
                  <a:srgbClr val="000000"/>
                </a:solidFill>
                <a:latin typeface="Fraunces Heavy"/>
              </a:rPr>
              <a:t>Why we need to handle categorical data?</a:t>
            </a:r>
          </a:p>
        </p:txBody>
      </p:sp>
      <p:sp>
        <p:nvSpPr>
          <p:cNvPr name="TextBox 19" id="19"/>
          <p:cNvSpPr txBox="true"/>
          <p:nvPr/>
        </p:nvSpPr>
        <p:spPr>
          <a:xfrm rot="0">
            <a:off x="2057400" y="3599898"/>
            <a:ext cx="11296222" cy="4325478"/>
          </a:xfrm>
          <a:prstGeom prst="rect">
            <a:avLst/>
          </a:prstGeom>
        </p:spPr>
        <p:txBody>
          <a:bodyPr anchor="t" rtlCol="false" tIns="0" lIns="0" bIns="0" rIns="0">
            <a:spAutoFit/>
          </a:bodyPr>
          <a:lstStyle/>
          <a:p>
            <a:pPr marL="880998" indent="-440499" lvl="1">
              <a:lnSpc>
                <a:spcPts val="5712"/>
              </a:lnSpc>
              <a:buFont typeface="Arial"/>
              <a:buChar char="•"/>
            </a:pPr>
            <a:r>
              <a:rPr lang="en-US" sz="4080">
                <a:solidFill>
                  <a:srgbClr val="000000"/>
                </a:solidFill>
                <a:latin typeface="Fraunces"/>
              </a:rPr>
              <a:t>Compatibility with Algorithms</a:t>
            </a:r>
          </a:p>
          <a:p>
            <a:pPr marL="880998" indent="-440499" lvl="1">
              <a:lnSpc>
                <a:spcPts val="5712"/>
              </a:lnSpc>
              <a:buFont typeface="Arial"/>
              <a:buChar char="•"/>
            </a:pPr>
            <a:r>
              <a:rPr lang="en-US" sz="4080">
                <a:solidFill>
                  <a:srgbClr val="000000"/>
                </a:solidFill>
                <a:latin typeface="Fraunces"/>
              </a:rPr>
              <a:t>Prevention of Misinterpretation</a:t>
            </a:r>
          </a:p>
          <a:p>
            <a:pPr marL="880998" indent="-440499" lvl="1">
              <a:lnSpc>
                <a:spcPts val="5712"/>
              </a:lnSpc>
              <a:buFont typeface="Arial"/>
              <a:buChar char="•"/>
            </a:pPr>
            <a:r>
              <a:rPr lang="en-US" sz="4080">
                <a:solidFill>
                  <a:srgbClr val="000000"/>
                </a:solidFill>
                <a:latin typeface="Fraunces"/>
              </a:rPr>
              <a:t>Appropriate Handling of Missing Values</a:t>
            </a:r>
          </a:p>
          <a:p>
            <a:pPr marL="880998" indent="-440499" lvl="1">
              <a:lnSpc>
                <a:spcPts val="5712"/>
              </a:lnSpc>
              <a:buFont typeface="Arial"/>
              <a:buChar char="•"/>
            </a:pPr>
            <a:r>
              <a:rPr lang="en-US" sz="4080">
                <a:solidFill>
                  <a:srgbClr val="000000"/>
                </a:solidFill>
                <a:latin typeface="Fraunces"/>
              </a:rPr>
              <a:t>Interpretability of Results</a:t>
            </a:r>
          </a:p>
          <a:p>
            <a:pPr algn="just" marL="880998" indent="-440499" lvl="1">
              <a:lnSpc>
                <a:spcPts val="5712"/>
              </a:lnSpc>
              <a:buFont typeface="Arial"/>
              <a:buChar char="•"/>
            </a:pPr>
            <a:r>
              <a:rPr lang="en-US" sz="4080">
                <a:solidFill>
                  <a:srgbClr val="000000"/>
                </a:solidFill>
                <a:latin typeface="Fraunces"/>
              </a:rPr>
              <a:t>Enhancement of Model Performance</a:t>
            </a:r>
          </a:p>
          <a:p>
            <a:pPr algn="just">
              <a:lnSpc>
                <a:spcPts val="5712"/>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6FFFC"/>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647146" y="-1028700"/>
            <a:ext cx="2820508" cy="4114800"/>
          </a:xfrm>
          <a:custGeom>
            <a:avLst/>
            <a:gdLst/>
            <a:ahLst/>
            <a:cxnLst/>
            <a:rect r="r" b="b" t="t" l="l"/>
            <a:pathLst>
              <a:path h="4114800" w="2820508">
                <a:moveTo>
                  <a:pt x="0" y="0"/>
                </a:moveTo>
                <a:lnTo>
                  <a:pt x="2820508" y="0"/>
                </a:lnTo>
                <a:lnTo>
                  <a:pt x="2820508" y="4114800"/>
                </a:lnTo>
                <a:lnTo>
                  <a:pt x="0" y="4114800"/>
                </a:lnTo>
                <a:lnTo>
                  <a:pt x="0" y="0"/>
                </a:lnTo>
                <a:close/>
              </a:path>
            </a:pathLst>
          </a:custGeom>
          <a:blipFill>
            <a:blip r:embed="rId2">
              <a:alphaModFix amt="7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55962" y="-1028700"/>
            <a:ext cx="2820508" cy="4114800"/>
          </a:xfrm>
          <a:custGeom>
            <a:avLst/>
            <a:gdLst/>
            <a:ahLst/>
            <a:cxnLst/>
            <a:rect r="r" b="b" t="t" l="l"/>
            <a:pathLst>
              <a:path h="4114800" w="2820508">
                <a:moveTo>
                  <a:pt x="0" y="0"/>
                </a:moveTo>
                <a:lnTo>
                  <a:pt x="2820508" y="0"/>
                </a:lnTo>
                <a:lnTo>
                  <a:pt x="282050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5400000">
            <a:off x="647146" y="5531404"/>
            <a:ext cx="2820508" cy="4114800"/>
          </a:xfrm>
          <a:custGeom>
            <a:avLst/>
            <a:gdLst/>
            <a:ahLst/>
            <a:cxnLst/>
            <a:rect r="r" b="b" t="t" l="l"/>
            <a:pathLst>
              <a:path h="4114800" w="2820508">
                <a:moveTo>
                  <a:pt x="2820508" y="0"/>
                </a:moveTo>
                <a:lnTo>
                  <a:pt x="0" y="0"/>
                </a:lnTo>
                <a:lnTo>
                  <a:pt x="0" y="4114800"/>
                </a:lnTo>
                <a:lnTo>
                  <a:pt x="2820508" y="4114800"/>
                </a:lnTo>
                <a:lnTo>
                  <a:pt x="2820508" y="0"/>
                </a:lnTo>
                <a:close/>
              </a:path>
            </a:pathLst>
          </a:custGeom>
          <a:blipFill>
            <a:blip r:embed="rId4">
              <a:alphaModFix amt="24000"/>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759661" y="1683922"/>
            <a:ext cx="14520642" cy="7315137"/>
            <a:chOff x="0" y="0"/>
            <a:chExt cx="3824367" cy="1926620"/>
          </a:xfrm>
        </p:grpSpPr>
        <p:sp>
          <p:nvSpPr>
            <p:cNvPr name="Freeform 6" id="6"/>
            <p:cNvSpPr/>
            <p:nvPr/>
          </p:nvSpPr>
          <p:spPr>
            <a:xfrm flipH="false" flipV="false" rot="0">
              <a:off x="0" y="0"/>
              <a:ext cx="3824367" cy="1926620"/>
            </a:xfrm>
            <a:custGeom>
              <a:avLst/>
              <a:gdLst/>
              <a:ahLst/>
              <a:cxnLst/>
              <a:rect r="r" b="b" t="t" l="l"/>
              <a:pathLst>
                <a:path h="1926620" w="3824367">
                  <a:moveTo>
                    <a:pt x="15995" y="0"/>
                  </a:moveTo>
                  <a:lnTo>
                    <a:pt x="3808371" y="0"/>
                  </a:lnTo>
                  <a:cubicBezTo>
                    <a:pt x="3817205" y="0"/>
                    <a:pt x="3824367" y="7161"/>
                    <a:pt x="3824367" y="15995"/>
                  </a:cubicBezTo>
                  <a:lnTo>
                    <a:pt x="3824367" y="1910625"/>
                  </a:lnTo>
                  <a:cubicBezTo>
                    <a:pt x="3824367" y="1919459"/>
                    <a:pt x="3817205" y="1926620"/>
                    <a:pt x="3808371" y="1926620"/>
                  </a:cubicBezTo>
                  <a:lnTo>
                    <a:pt x="15995" y="1926620"/>
                  </a:lnTo>
                  <a:cubicBezTo>
                    <a:pt x="7161" y="1926620"/>
                    <a:pt x="0" y="1919459"/>
                    <a:pt x="0" y="1910625"/>
                  </a:cubicBezTo>
                  <a:lnTo>
                    <a:pt x="0" y="15995"/>
                  </a:lnTo>
                  <a:cubicBezTo>
                    <a:pt x="0" y="7161"/>
                    <a:pt x="7161" y="0"/>
                    <a:pt x="15995" y="0"/>
                  </a:cubicBezTo>
                  <a:close/>
                </a:path>
              </a:pathLst>
            </a:custGeom>
            <a:solidFill>
              <a:srgbClr val="F5FFFE">
                <a:alpha val="84706"/>
              </a:srgbClr>
            </a:solidFill>
            <a:ln w="19050" cap="rnd">
              <a:solidFill>
                <a:srgbClr val="8BDFD5">
                  <a:alpha val="84706"/>
                </a:srgbClr>
              </a:solidFill>
              <a:prstDash val="solid"/>
              <a:round/>
            </a:ln>
          </p:spPr>
        </p:sp>
        <p:sp>
          <p:nvSpPr>
            <p:cNvPr name="TextBox 7" id="7"/>
            <p:cNvSpPr txBox="true"/>
            <p:nvPr/>
          </p:nvSpPr>
          <p:spPr>
            <a:xfrm>
              <a:off x="0" y="57150"/>
              <a:ext cx="3824367" cy="1869470"/>
            </a:xfrm>
            <a:prstGeom prst="rect">
              <a:avLst/>
            </a:prstGeom>
          </p:spPr>
          <p:txBody>
            <a:bodyPr anchor="ctr" rtlCol="false" tIns="50800" lIns="50800" bIns="50800" rIns="50800"/>
            <a:lstStyle/>
            <a:p>
              <a:pPr algn="ctr">
                <a:lnSpc>
                  <a:spcPts val="2499"/>
                </a:lnSpc>
              </a:pPr>
            </a:p>
          </p:txBody>
        </p:sp>
      </p:grpSp>
      <p:sp>
        <p:nvSpPr>
          <p:cNvPr name="Freeform 8" id="8"/>
          <p:cNvSpPr/>
          <p:nvPr/>
        </p:nvSpPr>
        <p:spPr>
          <a:xfrm flipH="true" flipV="false" rot="-5400000">
            <a:off x="1913663" y="7844291"/>
            <a:ext cx="2820508" cy="4114800"/>
          </a:xfrm>
          <a:custGeom>
            <a:avLst/>
            <a:gdLst/>
            <a:ahLst/>
            <a:cxnLst/>
            <a:rect r="r" b="b" t="t" l="l"/>
            <a:pathLst>
              <a:path h="4114800" w="2820508">
                <a:moveTo>
                  <a:pt x="2820509" y="0"/>
                </a:moveTo>
                <a:lnTo>
                  <a:pt x="0" y="0"/>
                </a:lnTo>
                <a:lnTo>
                  <a:pt x="0" y="4114800"/>
                </a:lnTo>
                <a:lnTo>
                  <a:pt x="2820509" y="4114800"/>
                </a:lnTo>
                <a:lnTo>
                  <a:pt x="2820509" y="0"/>
                </a:lnTo>
                <a:close/>
              </a:path>
            </a:pathLst>
          </a:custGeom>
          <a:blipFill>
            <a:blip r:embed="rId4">
              <a:alphaModFix amt="24000"/>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1172212" y="1250097"/>
            <a:ext cx="5305733" cy="790514"/>
            <a:chOff x="0" y="0"/>
            <a:chExt cx="1397395" cy="208201"/>
          </a:xfrm>
        </p:grpSpPr>
        <p:sp>
          <p:nvSpPr>
            <p:cNvPr name="Freeform 10" id="10"/>
            <p:cNvSpPr/>
            <p:nvPr/>
          </p:nvSpPr>
          <p:spPr>
            <a:xfrm flipH="false" flipV="false" rot="0">
              <a:off x="0" y="0"/>
              <a:ext cx="1397395" cy="208201"/>
            </a:xfrm>
            <a:custGeom>
              <a:avLst/>
              <a:gdLst/>
              <a:ahLst/>
              <a:cxnLst/>
              <a:rect r="r" b="b" t="t" l="l"/>
              <a:pathLst>
                <a:path h="208201" w="1397395">
                  <a:moveTo>
                    <a:pt x="72958" y="0"/>
                  </a:moveTo>
                  <a:lnTo>
                    <a:pt x="1324437" y="0"/>
                  </a:lnTo>
                  <a:cubicBezTo>
                    <a:pt x="1364730" y="0"/>
                    <a:pt x="1397395" y="32664"/>
                    <a:pt x="1397395" y="72958"/>
                  </a:cubicBezTo>
                  <a:lnTo>
                    <a:pt x="1397395" y="135243"/>
                  </a:lnTo>
                  <a:cubicBezTo>
                    <a:pt x="1397395" y="154593"/>
                    <a:pt x="1389708" y="173150"/>
                    <a:pt x="1376026" y="186832"/>
                  </a:cubicBezTo>
                  <a:cubicBezTo>
                    <a:pt x="1362343" y="200515"/>
                    <a:pt x="1343786" y="208201"/>
                    <a:pt x="1324437" y="208201"/>
                  </a:cubicBezTo>
                  <a:lnTo>
                    <a:pt x="72958" y="208201"/>
                  </a:lnTo>
                  <a:cubicBezTo>
                    <a:pt x="53608" y="208201"/>
                    <a:pt x="35051" y="200515"/>
                    <a:pt x="21369" y="186832"/>
                  </a:cubicBezTo>
                  <a:cubicBezTo>
                    <a:pt x="7687" y="173150"/>
                    <a:pt x="0" y="154593"/>
                    <a:pt x="0" y="135243"/>
                  </a:cubicBezTo>
                  <a:lnTo>
                    <a:pt x="0" y="72958"/>
                  </a:lnTo>
                  <a:cubicBezTo>
                    <a:pt x="0" y="53608"/>
                    <a:pt x="7687" y="35051"/>
                    <a:pt x="21369" y="21369"/>
                  </a:cubicBezTo>
                  <a:cubicBezTo>
                    <a:pt x="35051" y="7687"/>
                    <a:pt x="53608" y="0"/>
                    <a:pt x="72958" y="0"/>
                  </a:cubicBezTo>
                  <a:close/>
                </a:path>
              </a:pathLst>
            </a:custGeom>
            <a:solidFill>
              <a:srgbClr val="8BDFD5"/>
            </a:solidFill>
            <a:ln w="19050" cap="rnd">
              <a:solidFill>
                <a:srgbClr val="4C7D77"/>
              </a:solidFill>
              <a:prstDash val="solid"/>
              <a:round/>
            </a:ln>
          </p:spPr>
        </p:sp>
        <p:sp>
          <p:nvSpPr>
            <p:cNvPr name="TextBox 11" id="11"/>
            <p:cNvSpPr txBox="true"/>
            <p:nvPr/>
          </p:nvSpPr>
          <p:spPr>
            <a:xfrm>
              <a:off x="0" y="57150"/>
              <a:ext cx="1397395" cy="151051"/>
            </a:xfrm>
            <a:prstGeom prst="rect">
              <a:avLst/>
            </a:prstGeom>
          </p:spPr>
          <p:txBody>
            <a:bodyPr anchor="ctr" rtlCol="false" tIns="50800" lIns="50800" bIns="50800" rIns="50800"/>
            <a:lstStyle/>
            <a:p>
              <a:pPr algn="ctr">
                <a:lnSpc>
                  <a:spcPts val="2499"/>
                </a:lnSpc>
              </a:pPr>
            </a:p>
          </p:txBody>
        </p:sp>
      </p:grpSp>
      <p:grpSp>
        <p:nvGrpSpPr>
          <p:cNvPr name="Group 12" id="12"/>
          <p:cNvGrpSpPr/>
          <p:nvPr/>
        </p:nvGrpSpPr>
        <p:grpSpPr>
          <a:xfrm rot="0">
            <a:off x="1028700" y="1250097"/>
            <a:ext cx="790514" cy="79051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B7B7"/>
            </a:solidFill>
            <a:ln w="19050" cap="sq">
              <a:solidFill>
                <a:srgbClr val="4C7D77"/>
              </a:solidFill>
              <a:prstDash val="solid"/>
              <a:miter/>
            </a:ln>
          </p:spPr>
        </p:sp>
        <p:sp>
          <p:nvSpPr>
            <p:cNvPr name="TextBox 14" id="14"/>
            <p:cNvSpPr txBox="true"/>
            <p:nvPr/>
          </p:nvSpPr>
          <p:spPr>
            <a:xfrm>
              <a:off x="76200" y="133350"/>
              <a:ext cx="660400" cy="603250"/>
            </a:xfrm>
            <a:prstGeom prst="rect">
              <a:avLst/>
            </a:prstGeom>
          </p:spPr>
          <p:txBody>
            <a:bodyPr anchor="ctr" rtlCol="false" tIns="50800" lIns="50800" bIns="50800" rIns="50800"/>
            <a:lstStyle/>
            <a:p>
              <a:pPr algn="ctr">
                <a:lnSpc>
                  <a:spcPts val="2499"/>
                </a:lnSpc>
              </a:pPr>
            </a:p>
          </p:txBody>
        </p:sp>
      </p:grpSp>
      <p:sp>
        <p:nvSpPr>
          <p:cNvPr name="TextBox 15" id="15"/>
          <p:cNvSpPr txBox="true"/>
          <p:nvPr/>
        </p:nvSpPr>
        <p:spPr>
          <a:xfrm rot="0">
            <a:off x="2009627" y="1277054"/>
            <a:ext cx="4210347" cy="669925"/>
          </a:xfrm>
          <a:prstGeom prst="rect">
            <a:avLst/>
          </a:prstGeom>
        </p:spPr>
        <p:txBody>
          <a:bodyPr anchor="t" rtlCol="false" tIns="0" lIns="0" bIns="0" rIns="0">
            <a:spAutoFit/>
          </a:bodyPr>
          <a:lstStyle/>
          <a:p>
            <a:pPr>
              <a:lnSpc>
                <a:spcPts val="5599"/>
              </a:lnSpc>
            </a:pPr>
            <a:r>
              <a:rPr lang="en-US" sz="3999">
                <a:solidFill>
                  <a:srgbClr val="000000"/>
                </a:solidFill>
                <a:latin typeface="Fraunces Heavy"/>
              </a:rPr>
              <a:t>Techniques</a:t>
            </a:r>
          </a:p>
        </p:txBody>
      </p:sp>
      <p:sp>
        <p:nvSpPr>
          <p:cNvPr name="TextBox 16" id="16"/>
          <p:cNvSpPr txBox="true"/>
          <p:nvPr/>
        </p:nvSpPr>
        <p:spPr>
          <a:xfrm rot="0">
            <a:off x="1028700" y="2620204"/>
            <a:ext cx="14648235" cy="5613783"/>
          </a:xfrm>
          <a:prstGeom prst="rect">
            <a:avLst/>
          </a:prstGeom>
        </p:spPr>
        <p:txBody>
          <a:bodyPr anchor="t" rtlCol="false" tIns="0" lIns="0" bIns="0" rIns="0">
            <a:spAutoFit/>
          </a:bodyPr>
          <a:lstStyle/>
          <a:p>
            <a:pPr algn="just" marL="860343" indent="-430172" lvl="1">
              <a:lnSpc>
                <a:spcPts val="5578"/>
              </a:lnSpc>
              <a:buFont typeface="Arial"/>
              <a:buChar char="•"/>
            </a:pPr>
            <a:r>
              <a:rPr lang="en-US" sz="3984">
                <a:solidFill>
                  <a:srgbClr val="000000"/>
                </a:solidFill>
                <a:latin typeface="Fraunces"/>
              </a:rPr>
              <a:t>Label Encoding</a:t>
            </a:r>
          </a:p>
          <a:p>
            <a:pPr algn="just" marL="860343" indent="-430172" lvl="1">
              <a:lnSpc>
                <a:spcPts val="5578"/>
              </a:lnSpc>
              <a:buFont typeface="Arial"/>
              <a:buChar char="•"/>
            </a:pPr>
            <a:r>
              <a:rPr lang="en-US" sz="3984">
                <a:solidFill>
                  <a:srgbClr val="000000"/>
                </a:solidFill>
                <a:latin typeface="Fraunces"/>
              </a:rPr>
              <a:t>One-hot encoding</a:t>
            </a:r>
          </a:p>
          <a:p>
            <a:pPr algn="just" marL="860343" indent="-430172" lvl="1">
              <a:lnSpc>
                <a:spcPts val="5578"/>
              </a:lnSpc>
              <a:buFont typeface="Arial"/>
              <a:buChar char="•"/>
            </a:pPr>
            <a:r>
              <a:rPr lang="en-US" sz="3984">
                <a:solidFill>
                  <a:srgbClr val="000000"/>
                </a:solidFill>
                <a:latin typeface="Fraunces"/>
              </a:rPr>
              <a:t>Ordinal Encoding</a:t>
            </a:r>
          </a:p>
          <a:p>
            <a:pPr algn="just" marL="860343" indent="-430172" lvl="1">
              <a:lnSpc>
                <a:spcPts val="5578"/>
              </a:lnSpc>
              <a:buFont typeface="Arial"/>
              <a:buChar char="•"/>
            </a:pPr>
            <a:r>
              <a:rPr lang="en-US" sz="3984">
                <a:solidFill>
                  <a:srgbClr val="000000"/>
                </a:solidFill>
                <a:latin typeface="Fraunces"/>
              </a:rPr>
              <a:t>Target Encoding</a:t>
            </a:r>
          </a:p>
          <a:p>
            <a:pPr algn="just" marL="860343" indent="-430172" lvl="1">
              <a:lnSpc>
                <a:spcPts val="5578"/>
              </a:lnSpc>
              <a:buFont typeface="Arial"/>
              <a:buChar char="•"/>
            </a:pPr>
            <a:r>
              <a:rPr lang="en-US" sz="3984">
                <a:solidFill>
                  <a:srgbClr val="000000"/>
                </a:solidFill>
                <a:latin typeface="Fraunces"/>
              </a:rPr>
              <a:t>Frequency(count) Encoding</a:t>
            </a:r>
          </a:p>
          <a:p>
            <a:pPr algn="just" marL="860343" indent="-430172" lvl="1">
              <a:lnSpc>
                <a:spcPts val="5578"/>
              </a:lnSpc>
              <a:buFont typeface="Arial"/>
              <a:buChar char="•"/>
            </a:pPr>
            <a:r>
              <a:rPr lang="en-US" sz="3984">
                <a:solidFill>
                  <a:srgbClr val="000000"/>
                </a:solidFill>
                <a:latin typeface="Fraunces"/>
              </a:rPr>
              <a:t>Binary Encoding</a:t>
            </a:r>
          </a:p>
          <a:p>
            <a:pPr algn="just" marL="860343" indent="-430172" lvl="1">
              <a:lnSpc>
                <a:spcPts val="5578"/>
              </a:lnSpc>
              <a:buFont typeface="Arial"/>
              <a:buChar char="•"/>
            </a:pPr>
            <a:r>
              <a:rPr lang="en-US" sz="3984">
                <a:solidFill>
                  <a:srgbClr val="000000"/>
                </a:solidFill>
                <a:latin typeface="Fraunces"/>
              </a:rPr>
              <a:t>Hashing Trick</a:t>
            </a:r>
          </a:p>
          <a:p>
            <a:pPr algn="just">
              <a:lnSpc>
                <a:spcPts val="5578"/>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6FFFC"/>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647146" y="-1028700"/>
            <a:ext cx="2820508" cy="4114800"/>
          </a:xfrm>
          <a:custGeom>
            <a:avLst/>
            <a:gdLst/>
            <a:ahLst/>
            <a:cxnLst/>
            <a:rect r="r" b="b" t="t" l="l"/>
            <a:pathLst>
              <a:path h="4114800" w="2820508">
                <a:moveTo>
                  <a:pt x="0" y="0"/>
                </a:moveTo>
                <a:lnTo>
                  <a:pt x="2820508" y="0"/>
                </a:lnTo>
                <a:lnTo>
                  <a:pt x="2820508" y="4114800"/>
                </a:lnTo>
                <a:lnTo>
                  <a:pt x="0" y="4114800"/>
                </a:lnTo>
                <a:lnTo>
                  <a:pt x="0" y="0"/>
                </a:lnTo>
                <a:close/>
              </a:path>
            </a:pathLst>
          </a:custGeom>
          <a:blipFill>
            <a:blip r:embed="rId2">
              <a:alphaModFix amt="7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55962" y="-1028700"/>
            <a:ext cx="2820508" cy="4114800"/>
          </a:xfrm>
          <a:custGeom>
            <a:avLst/>
            <a:gdLst/>
            <a:ahLst/>
            <a:cxnLst/>
            <a:rect r="r" b="b" t="t" l="l"/>
            <a:pathLst>
              <a:path h="4114800" w="2820508">
                <a:moveTo>
                  <a:pt x="0" y="0"/>
                </a:moveTo>
                <a:lnTo>
                  <a:pt x="2820508" y="0"/>
                </a:lnTo>
                <a:lnTo>
                  <a:pt x="282050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5400000">
            <a:off x="647146" y="5531404"/>
            <a:ext cx="2820508" cy="4114800"/>
          </a:xfrm>
          <a:custGeom>
            <a:avLst/>
            <a:gdLst/>
            <a:ahLst/>
            <a:cxnLst/>
            <a:rect r="r" b="b" t="t" l="l"/>
            <a:pathLst>
              <a:path h="4114800" w="2820508">
                <a:moveTo>
                  <a:pt x="2820508" y="0"/>
                </a:moveTo>
                <a:lnTo>
                  <a:pt x="0" y="0"/>
                </a:lnTo>
                <a:lnTo>
                  <a:pt x="0" y="4114800"/>
                </a:lnTo>
                <a:lnTo>
                  <a:pt x="2820508" y="4114800"/>
                </a:lnTo>
                <a:lnTo>
                  <a:pt x="2820508" y="0"/>
                </a:lnTo>
                <a:close/>
              </a:path>
            </a:pathLst>
          </a:custGeom>
          <a:blipFill>
            <a:blip r:embed="rId4">
              <a:alphaModFix amt="24000"/>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172212" y="1683922"/>
            <a:ext cx="15916048" cy="7574378"/>
            <a:chOff x="0" y="0"/>
            <a:chExt cx="4191881" cy="1994898"/>
          </a:xfrm>
        </p:grpSpPr>
        <p:sp>
          <p:nvSpPr>
            <p:cNvPr name="Freeform 6" id="6"/>
            <p:cNvSpPr/>
            <p:nvPr/>
          </p:nvSpPr>
          <p:spPr>
            <a:xfrm flipH="false" flipV="false" rot="0">
              <a:off x="0" y="0"/>
              <a:ext cx="4191881" cy="1994898"/>
            </a:xfrm>
            <a:custGeom>
              <a:avLst/>
              <a:gdLst/>
              <a:ahLst/>
              <a:cxnLst/>
              <a:rect r="r" b="b" t="t" l="l"/>
              <a:pathLst>
                <a:path h="1994898" w="4191881">
                  <a:moveTo>
                    <a:pt x="14593" y="0"/>
                  </a:moveTo>
                  <a:lnTo>
                    <a:pt x="4177288" y="0"/>
                  </a:lnTo>
                  <a:cubicBezTo>
                    <a:pt x="4181158" y="0"/>
                    <a:pt x="4184870" y="1537"/>
                    <a:pt x="4187607" y="4274"/>
                  </a:cubicBezTo>
                  <a:cubicBezTo>
                    <a:pt x="4190343" y="7011"/>
                    <a:pt x="4191881" y="10722"/>
                    <a:pt x="4191881" y="14593"/>
                  </a:cubicBezTo>
                  <a:lnTo>
                    <a:pt x="4191881" y="1980305"/>
                  </a:lnTo>
                  <a:cubicBezTo>
                    <a:pt x="4191881" y="1988365"/>
                    <a:pt x="4185348" y="1994898"/>
                    <a:pt x="4177288" y="1994898"/>
                  </a:cubicBezTo>
                  <a:lnTo>
                    <a:pt x="14593" y="1994898"/>
                  </a:lnTo>
                  <a:cubicBezTo>
                    <a:pt x="6533" y="1994898"/>
                    <a:pt x="0" y="1988365"/>
                    <a:pt x="0" y="1980305"/>
                  </a:cubicBezTo>
                  <a:lnTo>
                    <a:pt x="0" y="14593"/>
                  </a:lnTo>
                  <a:cubicBezTo>
                    <a:pt x="0" y="6533"/>
                    <a:pt x="6533" y="0"/>
                    <a:pt x="14593" y="0"/>
                  </a:cubicBezTo>
                  <a:close/>
                </a:path>
              </a:pathLst>
            </a:custGeom>
            <a:solidFill>
              <a:srgbClr val="F5FFFE">
                <a:alpha val="84706"/>
              </a:srgbClr>
            </a:solidFill>
            <a:ln w="19050" cap="rnd">
              <a:solidFill>
                <a:srgbClr val="8BDFD5">
                  <a:alpha val="84706"/>
                </a:srgbClr>
              </a:solidFill>
              <a:prstDash val="solid"/>
              <a:round/>
            </a:ln>
          </p:spPr>
        </p:sp>
        <p:sp>
          <p:nvSpPr>
            <p:cNvPr name="TextBox 7" id="7"/>
            <p:cNvSpPr txBox="true"/>
            <p:nvPr/>
          </p:nvSpPr>
          <p:spPr>
            <a:xfrm>
              <a:off x="0" y="57150"/>
              <a:ext cx="4191881" cy="1937748"/>
            </a:xfrm>
            <a:prstGeom prst="rect">
              <a:avLst/>
            </a:prstGeom>
          </p:spPr>
          <p:txBody>
            <a:bodyPr anchor="ctr" rtlCol="false" tIns="50800" lIns="50800" bIns="50800" rIns="50800"/>
            <a:lstStyle/>
            <a:p>
              <a:pPr algn="ctr">
                <a:lnSpc>
                  <a:spcPts val="2499"/>
                </a:lnSpc>
              </a:pPr>
            </a:p>
          </p:txBody>
        </p:sp>
      </p:grpSp>
      <p:sp>
        <p:nvSpPr>
          <p:cNvPr name="Freeform 8" id="8"/>
          <p:cNvSpPr/>
          <p:nvPr/>
        </p:nvSpPr>
        <p:spPr>
          <a:xfrm flipH="true" flipV="false" rot="-5400000">
            <a:off x="1913663" y="7844291"/>
            <a:ext cx="2820508" cy="4114800"/>
          </a:xfrm>
          <a:custGeom>
            <a:avLst/>
            <a:gdLst/>
            <a:ahLst/>
            <a:cxnLst/>
            <a:rect r="r" b="b" t="t" l="l"/>
            <a:pathLst>
              <a:path h="4114800" w="2820508">
                <a:moveTo>
                  <a:pt x="2820509" y="0"/>
                </a:moveTo>
                <a:lnTo>
                  <a:pt x="0" y="0"/>
                </a:lnTo>
                <a:lnTo>
                  <a:pt x="0" y="4114800"/>
                </a:lnTo>
                <a:lnTo>
                  <a:pt x="2820509" y="4114800"/>
                </a:lnTo>
                <a:lnTo>
                  <a:pt x="2820509" y="0"/>
                </a:lnTo>
                <a:close/>
              </a:path>
            </a:pathLst>
          </a:custGeom>
          <a:blipFill>
            <a:blip r:embed="rId4">
              <a:alphaModFix amt="24000"/>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1172212" y="1250097"/>
            <a:ext cx="8595967" cy="790514"/>
            <a:chOff x="0" y="0"/>
            <a:chExt cx="2263958" cy="208201"/>
          </a:xfrm>
        </p:grpSpPr>
        <p:sp>
          <p:nvSpPr>
            <p:cNvPr name="Freeform 10" id="10"/>
            <p:cNvSpPr/>
            <p:nvPr/>
          </p:nvSpPr>
          <p:spPr>
            <a:xfrm flipH="false" flipV="false" rot="0">
              <a:off x="0" y="0"/>
              <a:ext cx="2263958" cy="208201"/>
            </a:xfrm>
            <a:custGeom>
              <a:avLst/>
              <a:gdLst/>
              <a:ahLst/>
              <a:cxnLst/>
              <a:rect r="r" b="b" t="t" l="l"/>
              <a:pathLst>
                <a:path h="208201" w="2263958">
                  <a:moveTo>
                    <a:pt x="45032" y="0"/>
                  </a:moveTo>
                  <a:lnTo>
                    <a:pt x="2218926" y="0"/>
                  </a:lnTo>
                  <a:cubicBezTo>
                    <a:pt x="2230869" y="0"/>
                    <a:pt x="2242323" y="4744"/>
                    <a:pt x="2250769" y="13190"/>
                  </a:cubicBezTo>
                  <a:cubicBezTo>
                    <a:pt x="2259214" y="21635"/>
                    <a:pt x="2263958" y="33089"/>
                    <a:pt x="2263958" y="45032"/>
                  </a:cubicBezTo>
                  <a:lnTo>
                    <a:pt x="2263958" y="163169"/>
                  </a:lnTo>
                  <a:cubicBezTo>
                    <a:pt x="2263958" y="175112"/>
                    <a:pt x="2259214" y="186566"/>
                    <a:pt x="2250769" y="195012"/>
                  </a:cubicBezTo>
                  <a:cubicBezTo>
                    <a:pt x="2242323" y="203457"/>
                    <a:pt x="2230869" y="208201"/>
                    <a:pt x="2218926" y="208201"/>
                  </a:cubicBezTo>
                  <a:lnTo>
                    <a:pt x="45032" y="208201"/>
                  </a:lnTo>
                  <a:cubicBezTo>
                    <a:pt x="33089" y="208201"/>
                    <a:pt x="21635" y="203457"/>
                    <a:pt x="13190" y="195012"/>
                  </a:cubicBezTo>
                  <a:cubicBezTo>
                    <a:pt x="4744" y="186566"/>
                    <a:pt x="0" y="175112"/>
                    <a:pt x="0" y="163169"/>
                  </a:cubicBezTo>
                  <a:lnTo>
                    <a:pt x="0" y="45032"/>
                  </a:lnTo>
                  <a:cubicBezTo>
                    <a:pt x="0" y="33089"/>
                    <a:pt x="4744" y="21635"/>
                    <a:pt x="13190" y="13190"/>
                  </a:cubicBezTo>
                  <a:cubicBezTo>
                    <a:pt x="21635" y="4744"/>
                    <a:pt x="33089" y="0"/>
                    <a:pt x="45032" y="0"/>
                  </a:cubicBezTo>
                  <a:close/>
                </a:path>
              </a:pathLst>
            </a:custGeom>
            <a:solidFill>
              <a:srgbClr val="8BDFD5"/>
            </a:solidFill>
            <a:ln w="19050" cap="rnd">
              <a:solidFill>
                <a:srgbClr val="4C7D77"/>
              </a:solidFill>
              <a:prstDash val="solid"/>
              <a:round/>
            </a:ln>
          </p:spPr>
        </p:sp>
        <p:sp>
          <p:nvSpPr>
            <p:cNvPr name="TextBox 11" id="11"/>
            <p:cNvSpPr txBox="true"/>
            <p:nvPr/>
          </p:nvSpPr>
          <p:spPr>
            <a:xfrm>
              <a:off x="0" y="57150"/>
              <a:ext cx="2263958" cy="151051"/>
            </a:xfrm>
            <a:prstGeom prst="rect">
              <a:avLst/>
            </a:prstGeom>
          </p:spPr>
          <p:txBody>
            <a:bodyPr anchor="ctr" rtlCol="false" tIns="50800" lIns="50800" bIns="50800" rIns="50800"/>
            <a:lstStyle/>
            <a:p>
              <a:pPr algn="ctr">
                <a:lnSpc>
                  <a:spcPts val="2499"/>
                </a:lnSpc>
              </a:pPr>
              <a:r>
                <a:rPr lang="en-US" sz="2499">
                  <a:solidFill>
                    <a:srgbClr val="000000"/>
                  </a:solidFill>
                  <a:latin typeface="Fraunces Bold"/>
                </a:rPr>
                <a:t>TECHNIQUES WE USE</a:t>
              </a:r>
            </a:p>
          </p:txBody>
        </p:sp>
      </p:grpSp>
      <p:grpSp>
        <p:nvGrpSpPr>
          <p:cNvPr name="Group 12" id="12"/>
          <p:cNvGrpSpPr/>
          <p:nvPr/>
        </p:nvGrpSpPr>
        <p:grpSpPr>
          <a:xfrm rot="0">
            <a:off x="1028700" y="1250097"/>
            <a:ext cx="790514" cy="79051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B7B7"/>
            </a:solidFill>
            <a:ln w="19050" cap="sq">
              <a:solidFill>
                <a:srgbClr val="4C7D77"/>
              </a:solidFill>
              <a:prstDash val="solid"/>
              <a:miter/>
            </a:ln>
          </p:spPr>
        </p:sp>
        <p:sp>
          <p:nvSpPr>
            <p:cNvPr name="TextBox 14" id="14"/>
            <p:cNvSpPr txBox="true"/>
            <p:nvPr/>
          </p:nvSpPr>
          <p:spPr>
            <a:xfrm>
              <a:off x="76200" y="133350"/>
              <a:ext cx="660400" cy="603250"/>
            </a:xfrm>
            <a:prstGeom prst="rect">
              <a:avLst/>
            </a:prstGeom>
          </p:spPr>
          <p:txBody>
            <a:bodyPr anchor="ctr" rtlCol="false" tIns="50800" lIns="50800" bIns="50800" rIns="50800"/>
            <a:lstStyle/>
            <a:p>
              <a:pPr algn="ctr">
                <a:lnSpc>
                  <a:spcPts val="2499"/>
                </a:lnSpc>
              </a:pPr>
            </a:p>
          </p:txBody>
        </p:sp>
      </p:grpSp>
      <p:grpSp>
        <p:nvGrpSpPr>
          <p:cNvPr name="Group 15" id="15"/>
          <p:cNvGrpSpPr/>
          <p:nvPr/>
        </p:nvGrpSpPr>
        <p:grpSpPr>
          <a:xfrm rot="0">
            <a:off x="1633927" y="2726222"/>
            <a:ext cx="7496309" cy="6046745"/>
            <a:chOff x="0" y="0"/>
            <a:chExt cx="1974337" cy="1592558"/>
          </a:xfrm>
        </p:grpSpPr>
        <p:sp>
          <p:nvSpPr>
            <p:cNvPr name="Freeform 16" id="16"/>
            <p:cNvSpPr/>
            <p:nvPr/>
          </p:nvSpPr>
          <p:spPr>
            <a:xfrm flipH="false" flipV="false" rot="0">
              <a:off x="0" y="0"/>
              <a:ext cx="1974336" cy="1592558"/>
            </a:xfrm>
            <a:custGeom>
              <a:avLst/>
              <a:gdLst/>
              <a:ahLst/>
              <a:cxnLst/>
              <a:rect r="r" b="b" t="t" l="l"/>
              <a:pathLst>
                <a:path h="1592558" w="1974336">
                  <a:moveTo>
                    <a:pt x="20655" y="0"/>
                  </a:moveTo>
                  <a:lnTo>
                    <a:pt x="1953681" y="0"/>
                  </a:lnTo>
                  <a:cubicBezTo>
                    <a:pt x="1959159" y="0"/>
                    <a:pt x="1964413" y="2176"/>
                    <a:pt x="1968287" y="6050"/>
                  </a:cubicBezTo>
                  <a:cubicBezTo>
                    <a:pt x="1972160" y="9923"/>
                    <a:pt x="1974336" y="15177"/>
                    <a:pt x="1974336" y="20655"/>
                  </a:cubicBezTo>
                  <a:lnTo>
                    <a:pt x="1974336" y="1571903"/>
                  </a:lnTo>
                  <a:cubicBezTo>
                    <a:pt x="1974336" y="1583311"/>
                    <a:pt x="1965089" y="1592558"/>
                    <a:pt x="1953681" y="1592558"/>
                  </a:cubicBezTo>
                  <a:lnTo>
                    <a:pt x="20655" y="1592558"/>
                  </a:lnTo>
                  <a:cubicBezTo>
                    <a:pt x="15177" y="1592558"/>
                    <a:pt x="9923" y="1590382"/>
                    <a:pt x="6050" y="1586508"/>
                  </a:cubicBezTo>
                  <a:cubicBezTo>
                    <a:pt x="2176" y="1582635"/>
                    <a:pt x="0" y="1577381"/>
                    <a:pt x="0" y="1571903"/>
                  </a:cubicBezTo>
                  <a:lnTo>
                    <a:pt x="0" y="20655"/>
                  </a:lnTo>
                  <a:cubicBezTo>
                    <a:pt x="0" y="15177"/>
                    <a:pt x="2176" y="9923"/>
                    <a:pt x="6050" y="6050"/>
                  </a:cubicBezTo>
                  <a:cubicBezTo>
                    <a:pt x="9923" y="2176"/>
                    <a:pt x="15177" y="0"/>
                    <a:pt x="20655" y="0"/>
                  </a:cubicBezTo>
                  <a:close/>
                </a:path>
              </a:pathLst>
            </a:custGeom>
            <a:solidFill>
              <a:srgbClr val="8BDFD5">
                <a:alpha val="80000"/>
              </a:srgbClr>
            </a:solidFill>
            <a:ln w="28575" cap="sq">
              <a:solidFill>
                <a:srgbClr val="4C7D77">
                  <a:alpha val="80000"/>
                </a:srgbClr>
              </a:solidFill>
              <a:prstDash val="dash"/>
              <a:miter/>
            </a:ln>
          </p:spPr>
        </p:sp>
        <p:sp>
          <p:nvSpPr>
            <p:cNvPr name="TextBox 17" id="17"/>
            <p:cNvSpPr txBox="true"/>
            <p:nvPr/>
          </p:nvSpPr>
          <p:spPr>
            <a:xfrm>
              <a:off x="0" y="57150"/>
              <a:ext cx="1974337" cy="1535408"/>
            </a:xfrm>
            <a:prstGeom prst="rect">
              <a:avLst/>
            </a:prstGeom>
          </p:spPr>
          <p:txBody>
            <a:bodyPr anchor="ctr" rtlCol="false" tIns="50800" lIns="50800" bIns="50800" rIns="50800"/>
            <a:lstStyle/>
            <a:p>
              <a:pPr algn="ctr">
                <a:lnSpc>
                  <a:spcPts val="2499"/>
                </a:lnSpc>
              </a:pPr>
            </a:p>
          </p:txBody>
        </p:sp>
      </p:grpSp>
      <p:sp>
        <p:nvSpPr>
          <p:cNvPr name="TextBox 18" id="18"/>
          <p:cNvSpPr txBox="true"/>
          <p:nvPr/>
        </p:nvSpPr>
        <p:spPr>
          <a:xfrm rot="0">
            <a:off x="1819214" y="3110216"/>
            <a:ext cx="7062495" cy="5212080"/>
          </a:xfrm>
          <a:prstGeom prst="rect">
            <a:avLst/>
          </a:prstGeom>
        </p:spPr>
        <p:txBody>
          <a:bodyPr anchor="t" rtlCol="false" tIns="0" lIns="0" bIns="0" rIns="0">
            <a:spAutoFit/>
          </a:bodyPr>
          <a:lstStyle/>
          <a:p>
            <a:pPr algn="just">
              <a:lnSpc>
                <a:spcPts val="4619"/>
              </a:lnSpc>
            </a:pPr>
            <a:r>
              <a:rPr lang="en-US" sz="3299">
                <a:solidFill>
                  <a:srgbClr val="000000"/>
                </a:solidFill>
                <a:latin typeface="Fraunces Semi-Bold"/>
              </a:rPr>
              <a:t>One-Hot Encoding:</a:t>
            </a:r>
          </a:p>
          <a:p>
            <a:pPr algn="just" marL="712467" indent="-356233" lvl="1">
              <a:lnSpc>
                <a:spcPts val="4619"/>
              </a:lnSpc>
              <a:buFont typeface="Arial"/>
              <a:buChar char="•"/>
            </a:pPr>
            <a:r>
              <a:rPr lang="en-US" sz="3299">
                <a:solidFill>
                  <a:srgbClr val="000000"/>
                </a:solidFill>
                <a:latin typeface="Fraunces Semi-Bold"/>
              </a:rPr>
              <a:t>Description:</a:t>
            </a:r>
            <a:r>
              <a:rPr lang="en-US" sz="3299">
                <a:solidFill>
                  <a:srgbClr val="000000"/>
                </a:solidFill>
                <a:latin typeface="Fraunces"/>
              </a:rPr>
              <a:t>Converts categorical variables into binary vectors, creating a new binary column for each category.</a:t>
            </a:r>
          </a:p>
          <a:p>
            <a:pPr algn="just" marL="712467" indent="-356233" lvl="1">
              <a:lnSpc>
                <a:spcPts val="4619"/>
              </a:lnSpc>
              <a:buFont typeface="Arial"/>
              <a:buChar char="•"/>
            </a:pPr>
            <a:r>
              <a:rPr lang="en-US" sz="3299">
                <a:solidFill>
                  <a:srgbClr val="000000"/>
                </a:solidFill>
                <a:latin typeface="Fraunces Semi-Bold"/>
              </a:rPr>
              <a:t>Useage:</a:t>
            </a:r>
            <a:r>
              <a:rPr lang="en-US" sz="3299">
                <a:solidFill>
                  <a:srgbClr val="000000"/>
                </a:solidFill>
                <a:latin typeface="Fraunces"/>
              </a:rPr>
              <a:t> Suitable for nominal data with no inherent order among categories.</a:t>
            </a:r>
          </a:p>
          <a:p>
            <a:pPr algn="just">
              <a:lnSpc>
                <a:spcPts val="4619"/>
              </a:lnSpc>
            </a:pPr>
          </a:p>
        </p:txBody>
      </p:sp>
      <p:grpSp>
        <p:nvGrpSpPr>
          <p:cNvPr name="Group 19" id="19"/>
          <p:cNvGrpSpPr/>
          <p:nvPr/>
        </p:nvGrpSpPr>
        <p:grpSpPr>
          <a:xfrm rot="0">
            <a:off x="9539945" y="2726222"/>
            <a:ext cx="7086600" cy="6046745"/>
            <a:chOff x="0" y="0"/>
            <a:chExt cx="1866430" cy="1592558"/>
          </a:xfrm>
        </p:grpSpPr>
        <p:sp>
          <p:nvSpPr>
            <p:cNvPr name="Freeform 20" id="20"/>
            <p:cNvSpPr/>
            <p:nvPr/>
          </p:nvSpPr>
          <p:spPr>
            <a:xfrm flipH="false" flipV="false" rot="0">
              <a:off x="0" y="0"/>
              <a:ext cx="1866430" cy="1592558"/>
            </a:xfrm>
            <a:custGeom>
              <a:avLst/>
              <a:gdLst/>
              <a:ahLst/>
              <a:cxnLst/>
              <a:rect r="r" b="b" t="t" l="l"/>
              <a:pathLst>
                <a:path h="1592558" w="1866430">
                  <a:moveTo>
                    <a:pt x="21849" y="0"/>
                  </a:moveTo>
                  <a:lnTo>
                    <a:pt x="1844580" y="0"/>
                  </a:lnTo>
                  <a:cubicBezTo>
                    <a:pt x="1856647" y="0"/>
                    <a:pt x="1866430" y="9782"/>
                    <a:pt x="1866430" y="21849"/>
                  </a:cubicBezTo>
                  <a:lnTo>
                    <a:pt x="1866430" y="1570709"/>
                  </a:lnTo>
                  <a:cubicBezTo>
                    <a:pt x="1866430" y="1582776"/>
                    <a:pt x="1856647" y="1592558"/>
                    <a:pt x="1844580" y="1592558"/>
                  </a:cubicBezTo>
                  <a:lnTo>
                    <a:pt x="21849" y="1592558"/>
                  </a:lnTo>
                  <a:cubicBezTo>
                    <a:pt x="9782" y="1592558"/>
                    <a:pt x="0" y="1582776"/>
                    <a:pt x="0" y="1570709"/>
                  </a:cubicBezTo>
                  <a:lnTo>
                    <a:pt x="0" y="21849"/>
                  </a:lnTo>
                  <a:cubicBezTo>
                    <a:pt x="0" y="9782"/>
                    <a:pt x="9782" y="0"/>
                    <a:pt x="21849" y="0"/>
                  </a:cubicBezTo>
                  <a:close/>
                </a:path>
              </a:pathLst>
            </a:custGeom>
            <a:solidFill>
              <a:srgbClr val="8BDFD5">
                <a:alpha val="80000"/>
              </a:srgbClr>
            </a:solidFill>
            <a:ln w="28575" cap="sq">
              <a:solidFill>
                <a:srgbClr val="4C7D77">
                  <a:alpha val="80000"/>
                </a:srgbClr>
              </a:solidFill>
              <a:prstDash val="dash"/>
              <a:miter/>
            </a:ln>
          </p:spPr>
        </p:sp>
        <p:sp>
          <p:nvSpPr>
            <p:cNvPr name="TextBox 21" id="21"/>
            <p:cNvSpPr txBox="true"/>
            <p:nvPr/>
          </p:nvSpPr>
          <p:spPr>
            <a:xfrm>
              <a:off x="0" y="57150"/>
              <a:ext cx="1866430" cy="1535408"/>
            </a:xfrm>
            <a:prstGeom prst="rect">
              <a:avLst/>
            </a:prstGeom>
          </p:spPr>
          <p:txBody>
            <a:bodyPr anchor="ctr" rtlCol="false" tIns="50800" lIns="50800" bIns="50800" rIns="50800"/>
            <a:lstStyle/>
            <a:p>
              <a:pPr algn="ctr">
                <a:lnSpc>
                  <a:spcPts val="2499"/>
                </a:lnSpc>
              </a:pPr>
            </a:p>
          </p:txBody>
        </p:sp>
      </p:grpSp>
      <p:sp>
        <p:nvSpPr>
          <p:cNvPr name="TextBox 22" id="22"/>
          <p:cNvSpPr txBox="true"/>
          <p:nvPr/>
        </p:nvSpPr>
        <p:spPr>
          <a:xfrm rot="0">
            <a:off x="9752897" y="3309423"/>
            <a:ext cx="6560900" cy="3990094"/>
          </a:xfrm>
          <a:prstGeom prst="rect">
            <a:avLst/>
          </a:prstGeom>
        </p:spPr>
        <p:txBody>
          <a:bodyPr anchor="t" rtlCol="false" tIns="0" lIns="0" bIns="0" rIns="0">
            <a:spAutoFit/>
          </a:bodyPr>
          <a:lstStyle/>
          <a:p>
            <a:pPr algn="just">
              <a:lnSpc>
                <a:spcPts val="4564"/>
              </a:lnSpc>
            </a:pPr>
            <a:r>
              <a:rPr lang="en-US" sz="3260">
                <a:solidFill>
                  <a:srgbClr val="000000"/>
                </a:solidFill>
                <a:latin typeface="Fraunces Semi-Bold"/>
              </a:rPr>
              <a:t>Label Encoding:</a:t>
            </a:r>
          </a:p>
          <a:p>
            <a:pPr algn="just" marL="703950" indent="-351975" lvl="1">
              <a:lnSpc>
                <a:spcPts val="4564"/>
              </a:lnSpc>
              <a:buFont typeface="Arial"/>
              <a:buChar char="•"/>
            </a:pPr>
            <a:r>
              <a:rPr lang="en-US" sz="3260">
                <a:solidFill>
                  <a:srgbClr val="000000"/>
                </a:solidFill>
                <a:latin typeface="Fraunces Semi-Bold"/>
              </a:rPr>
              <a:t>Description:</a:t>
            </a:r>
            <a:r>
              <a:rPr lang="en-US" sz="3260">
                <a:solidFill>
                  <a:srgbClr val="000000"/>
                </a:solidFill>
                <a:latin typeface="Fraunces"/>
              </a:rPr>
              <a:t> Assigns a unique integer to each category.</a:t>
            </a:r>
          </a:p>
          <a:p>
            <a:pPr algn="just" marL="703950" indent="-351975" lvl="1">
              <a:lnSpc>
                <a:spcPts val="4564"/>
              </a:lnSpc>
              <a:buFont typeface="Arial"/>
              <a:buChar char="•"/>
            </a:pPr>
            <a:r>
              <a:rPr lang="en-US" sz="3260">
                <a:solidFill>
                  <a:srgbClr val="000000"/>
                </a:solidFill>
                <a:latin typeface="Fraunces Semi-Bold"/>
              </a:rPr>
              <a:t>Useage:</a:t>
            </a:r>
            <a:r>
              <a:rPr lang="en-US" sz="3260">
                <a:solidFill>
                  <a:srgbClr val="000000"/>
                </a:solidFill>
                <a:latin typeface="Fraunces"/>
              </a:rPr>
              <a:t> Suitable for ordinal data with a meaningful order among categories.</a:t>
            </a:r>
          </a:p>
          <a:p>
            <a:pPr algn="just">
              <a:lnSpc>
                <a:spcPts val="4564"/>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DAF3nd6wzbw</dc:identifier>
  <dcterms:modified xsi:type="dcterms:W3CDTF">2011-08-01T06:04:30Z</dcterms:modified>
  <cp:revision>1</cp:revision>
  <dc:title>handling categorical data</dc:title>
</cp:coreProperties>
</file>